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50" autoAdjust="0"/>
    <p:restoredTop sz="94660"/>
  </p:normalViewPr>
  <p:slideViewPr>
    <p:cSldViewPr snapToGrid="0" showGuides="1">
      <p:cViewPr varScale="1">
        <p:scale>
          <a:sx n="113" d="100"/>
          <a:sy n="113" d="100"/>
        </p:scale>
        <p:origin x="144" y="84"/>
      </p:cViewPr>
      <p:guideLst>
        <p:guide orient="horz" pos="2160"/>
        <p:guide pos="3840"/>
      </p:guideLst>
    </p:cSldViewPr>
  </p:slideViewPr>
  <p:notesTextViewPr>
    <p:cViewPr>
      <p:scale>
        <a:sx n="1" d="1"/>
        <a:sy n="1" d="1"/>
      </p:scale>
      <p:origin x="0" y="0"/>
    </p:cViewPr>
  </p:notesTextViewPr>
  <p:sorterViewPr>
    <p:cViewPr>
      <p:scale>
        <a:sx n="100" d="100"/>
        <a:sy n="100" d="100"/>
      </p:scale>
      <p:origin x="0" y="-481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9F01C09-8D66-42A1-983D-E0245A79603A}" type="datetimeFigureOut">
              <a:rPr lang="fr-FR" smtClean="0"/>
              <a:t>19/12/2014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297119459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9F01C09-8D66-42A1-983D-E0245A79603A}" type="datetimeFigureOut">
              <a:rPr lang="fr-FR" smtClean="0"/>
              <a:t>19/12/2014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175693524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smtClean="0"/>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9F01C09-8D66-42A1-983D-E0245A79603A}" type="datetimeFigureOut">
              <a:rPr lang="fr-FR" smtClean="0"/>
              <a:t>19/12/2014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64598965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9F01C09-8D66-42A1-983D-E0245A79603A}" type="datetimeFigureOut">
              <a:rPr lang="fr-FR" smtClean="0"/>
              <a:t>19/12/2014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328581204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9F01C09-8D66-42A1-983D-E0245A79603A}" type="datetimeFigureOut">
              <a:rPr lang="fr-FR" smtClean="0"/>
              <a:t>19/12/2014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135130758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9F01C09-8D66-42A1-983D-E0245A79603A}" type="datetimeFigureOut">
              <a:rPr lang="fr-FR" smtClean="0"/>
              <a:t>19/12/2014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323975082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59F01C09-8D66-42A1-983D-E0245A79603A}" type="datetimeFigureOut">
              <a:rPr lang="fr-FR" smtClean="0"/>
              <a:t>19/12/2014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404104284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smtClean="0"/>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F01C09-8D66-42A1-983D-E0245A79603A}" type="datetimeFigureOut">
              <a:rPr lang="fr-FR" smtClean="0"/>
              <a:t>19/12/2014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88905376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F01C09-8D66-42A1-983D-E0245A79603A}" type="datetimeFigureOut">
              <a:rPr lang="fr-FR" smtClean="0"/>
              <a:t>19/12/2014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289256735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F01C09-8D66-42A1-983D-E0245A79603A}" type="datetimeFigureOut">
              <a:rPr lang="fr-FR" smtClean="0"/>
              <a:t>19/12/2014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196347444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F01C09-8D66-42A1-983D-E0245A79603A}" type="datetimeFigureOut">
              <a:rPr lang="fr-FR" smtClean="0"/>
              <a:t>19/12/2014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151314171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F01C09-8D66-42A1-983D-E0245A79603A}" type="datetimeFigureOut">
              <a:rPr lang="fr-FR" smtClean="0"/>
              <a:t>19/12/2014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B1F3B8C-98E3-436B-B87F-40CB3361CACB}" type="slidenum">
              <a:rPr lang="fr-FR" smtClean="0"/>
              <a:t>‹N°›</a:t>
            </a:fld>
            <a:endParaRPr lang="fr-FR"/>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18694314"/>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F01C09-8D66-42A1-983D-E0245A79603A}" type="datetimeFigureOut">
              <a:rPr lang="fr-FR" smtClean="0"/>
              <a:t>19/12/2014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34377911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59F01C09-8D66-42A1-983D-E0245A79603A}" type="datetimeFigureOut">
              <a:rPr lang="fr-FR" smtClean="0"/>
              <a:t>19/12/2014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190207352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59F01C09-8D66-42A1-983D-E0245A79603A}" type="datetimeFigureOut">
              <a:rPr lang="fr-FR" smtClean="0"/>
              <a:t>19/12/2014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4292596729"/>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9F01C09-8D66-42A1-983D-E0245A79603A}" type="datetimeFigureOut">
              <a:rPr lang="fr-FR" smtClean="0"/>
              <a:t>19/12/2014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137304404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smtClean="0"/>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9F01C09-8D66-42A1-983D-E0245A79603A}" type="datetimeFigureOut">
              <a:rPr lang="fr-FR" smtClean="0"/>
              <a:t>19/12/2014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B1F3B8C-98E3-436B-B87F-40CB3361CACB}" type="slidenum">
              <a:rPr lang="fr-FR" smtClean="0"/>
              <a:t>‹N°›</a:t>
            </a:fld>
            <a:endParaRPr lang="fr-FR"/>
          </a:p>
        </p:txBody>
      </p:sp>
    </p:spTree>
    <p:extLst>
      <p:ext uri="{BB962C8B-B14F-4D97-AF65-F5344CB8AC3E}">
        <p14:creationId xmlns:p14="http://schemas.microsoft.com/office/powerpoint/2010/main" val="286116438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59F01C09-8D66-42A1-983D-E0245A79603A}" type="datetimeFigureOut">
              <a:rPr lang="fr-FR" smtClean="0"/>
              <a:t>19/12/2014</a:t>
            </a:fld>
            <a:endParaRPr lang="fr-FR"/>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fr-F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2B1F3B8C-98E3-436B-B87F-40CB3361CACB}" type="slidenum">
              <a:rPr lang="fr-FR" smtClean="0"/>
              <a:t>‹N°›</a:t>
            </a:fld>
            <a:endParaRPr lang="fr-FR"/>
          </a:p>
        </p:txBody>
      </p:sp>
    </p:spTree>
    <p:extLst>
      <p:ext uri="{BB962C8B-B14F-4D97-AF65-F5344CB8AC3E}">
        <p14:creationId xmlns:p14="http://schemas.microsoft.com/office/powerpoint/2010/main" val="1109120626"/>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2246777" y="506618"/>
            <a:ext cx="9668933" cy="369332"/>
          </a:xfrm>
          <a:prstGeom prst="rect">
            <a:avLst/>
          </a:prstGeom>
          <a:noFill/>
        </p:spPr>
        <p:txBody>
          <a:bodyPr wrap="square" rtlCol="0">
            <a:spAutoFit/>
          </a:bodyPr>
          <a:lstStyle/>
          <a:p>
            <a:endParaRPr lang="fr-FR" b="1" dirty="0">
              <a:solidFill>
                <a:schemeClr val="bg1"/>
              </a:solidFill>
            </a:endParaRPr>
          </a:p>
        </p:txBody>
      </p:sp>
      <p:sp>
        <p:nvSpPr>
          <p:cNvPr id="2" name="Rectangle 1"/>
          <p:cNvSpPr/>
          <p:nvPr/>
        </p:nvSpPr>
        <p:spPr>
          <a:xfrm>
            <a:off x="261257" y="242596"/>
            <a:ext cx="11654453" cy="3835253"/>
          </a:xfrm>
          <a:prstGeom prst="rect">
            <a:avLst/>
          </a:prstGeom>
          <a:noFill/>
          <a:effectLst>
            <a:outerShdw blurRad="76200" dist="12700" dir="2700000" sy="-23000" kx="-800400" algn="bl" rotWithShape="0">
              <a:prstClr val="black">
                <a:alpha val="20000"/>
              </a:prstClr>
            </a:outerShdw>
            <a:reflection blurRad="6350" stA="50000" endA="300" endPos="90000" dist="50800" dir="5400000" sy="-100000" algn="bl" rotWithShape="0"/>
          </a:effectLst>
        </p:spPr>
        <p:txBody>
          <a:bodyPr wrap="none" lIns="91440" tIns="45720" rIns="91440" bIns="45720">
            <a:prstTxWarp prst="textWave2">
              <a:avLst/>
            </a:prstTxWarp>
            <a:spAutoFit/>
            <a:scene3d>
              <a:camera prst="orthographicFront"/>
              <a:lightRig rig="soft" dir="t">
                <a:rot lat="0" lon="0" rev="15600000"/>
              </a:lightRig>
            </a:scene3d>
            <a:sp3d extrusionH="57150" prstMaterial="softEdge">
              <a:bevelT w="25400" h="38100"/>
            </a:sp3d>
          </a:bodyPr>
          <a:lstStyle/>
          <a:p>
            <a:pPr algn="ctr"/>
            <a:r>
              <a:rPr lang="fr-FR" sz="5400" b="1" cap="none" spc="0" dirty="0" smtClean="0">
                <a:ln>
                  <a:solidFill>
                    <a:srgbClr val="FFFF00"/>
                  </a:solidFill>
                </a:ln>
                <a:solidFill>
                  <a:srgbClr val="C00000"/>
                </a:solidFill>
                <a:effectLst/>
                <a:latin typeface="Arial Rounded MT Bold" panose="020F0704030504030204" pitchFamily="34" charset="0"/>
              </a:rPr>
              <a:t>30 étonnantes constructions</a:t>
            </a:r>
          </a:p>
          <a:p>
            <a:pPr algn="ctr"/>
            <a:r>
              <a:rPr lang="fr-FR" sz="5400" b="1" cap="none" spc="0" dirty="0" smtClean="0">
                <a:ln>
                  <a:solidFill>
                    <a:srgbClr val="FFFF00"/>
                  </a:solidFill>
                </a:ln>
                <a:solidFill>
                  <a:srgbClr val="C00000"/>
                </a:solidFill>
                <a:effectLst/>
                <a:latin typeface="Arial Rounded MT Bold" panose="020F0704030504030204" pitchFamily="34" charset="0"/>
              </a:rPr>
              <a:t> sous terre p</a:t>
            </a:r>
            <a:r>
              <a:rPr lang="fr-FR" sz="5400" b="1" dirty="0" smtClean="0">
                <a:ln>
                  <a:solidFill>
                    <a:srgbClr val="FFFF00"/>
                  </a:solidFill>
                </a:ln>
                <a:solidFill>
                  <a:srgbClr val="C00000"/>
                </a:solidFill>
                <a:latin typeface="Arial Rounded MT Bold" panose="020F0704030504030204" pitchFamily="34" charset="0"/>
              </a:rPr>
              <a:t>ar Modesto</a:t>
            </a:r>
            <a:endParaRPr lang="fr-FR" sz="5400" b="1" cap="none" spc="0" dirty="0">
              <a:ln>
                <a:solidFill>
                  <a:srgbClr val="FFFF00"/>
                </a:solidFill>
              </a:ln>
              <a:solidFill>
                <a:srgbClr val="C00000"/>
              </a:solidFill>
              <a:effectLst/>
              <a:latin typeface="Arial Rounded MT Bold" panose="020F0704030504030204" pitchFamily="34" charset="0"/>
            </a:endParaRPr>
          </a:p>
        </p:txBody>
      </p:sp>
      <p:pic>
        <p:nvPicPr>
          <p:cNvPr id="3" name="Image 2"/>
          <p:cNvPicPr>
            <a:picLocks noChangeAspect="1"/>
          </p:cNvPicPr>
          <p:nvPr/>
        </p:nvPicPr>
        <p:blipFill>
          <a:blip r:embed="rId4"/>
          <a:stretch>
            <a:fillRect/>
          </a:stretch>
        </p:blipFill>
        <p:spPr>
          <a:xfrm>
            <a:off x="10237180" y="3190971"/>
            <a:ext cx="1954820" cy="1440000"/>
          </a:xfrm>
          <a:prstGeom prst="rect">
            <a:avLst/>
          </a:prstGeom>
        </p:spPr>
      </p:pic>
      <p:pic>
        <p:nvPicPr>
          <p:cNvPr id="5" name="CHRISS_ONAC_-_Burning">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225867" y="1024467"/>
            <a:ext cx="609600" cy="609600"/>
          </a:xfrm>
          <a:prstGeom prst="rect">
            <a:avLst/>
          </a:prstGeom>
        </p:spPr>
      </p:pic>
    </p:spTree>
    <p:extLst>
      <p:ext uri="{BB962C8B-B14F-4D97-AF65-F5344CB8AC3E}">
        <p14:creationId xmlns:p14="http://schemas.microsoft.com/office/powerpoint/2010/main" val="78505301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mph" presetSubtype="0" fill="hold" nodeType="clickEffect">
                                  <p:stCondLst>
                                    <p:cond delay="0"/>
                                  </p:stCondLst>
                                  <p:childTnLst>
                                    <p:animClr clrSpc="hsl" dir="cw">
                                      <p:cBhvr override="childStyle">
                                        <p:cTn id="6" dur="500" fill="hold"/>
                                        <p:tgtEl>
                                          <p:spTgt spid="2">
                                            <p:txEl>
                                              <p:pRg st="0" end="0"/>
                                            </p:txEl>
                                          </p:spTgt>
                                        </p:tgtEl>
                                        <p:attrNameLst>
                                          <p:attrName>style.color</p:attrName>
                                        </p:attrNameLst>
                                      </p:cBhvr>
                                      <p:by>
                                        <p:hsl h="0" s="-70588" l="0"/>
                                      </p:by>
                                    </p:animClr>
                                    <p:animClr clrSpc="hsl" dir="cw">
                                      <p:cBhvr>
                                        <p:cTn id="7" dur="500" fill="hold"/>
                                        <p:tgtEl>
                                          <p:spTgt spid="2">
                                            <p:txEl>
                                              <p:pRg st="0" end="0"/>
                                            </p:txEl>
                                          </p:spTgt>
                                        </p:tgtEl>
                                        <p:attrNameLst>
                                          <p:attrName>fillcolor</p:attrName>
                                        </p:attrNameLst>
                                      </p:cBhvr>
                                      <p:by>
                                        <p:hsl h="0" s="-70588" l="0"/>
                                      </p:by>
                                    </p:animClr>
                                    <p:animClr clrSpc="hsl" dir="cw">
                                      <p:cBhvr>
                                        <p:cTn id="8" dur="500" fill="hold"/>
                                        <p:tgtEl>
                                          <p:spTgt spid="2">
                                            <p:txEl>
                                              <p:pRg st="0" end="0"/>
                                            </p:txEl>
                                          </p:spTgt>
                                        </p:tgtEl>
                                        <p:attrNameLst>
                                          <p:attrName>stroke.color</p:attrName>
                                        </p:attrNameLst>
                                      </p:cBhvr>
                                      <p:by>
                                        <p:hsl h="0" s="-70588" l="0"/>
                                      </p:by>
                                    </p:animClr>
                                    <p:set>
                                      <p:cBhvr>
                                        <p:cTn id="9" dur="500" fill="hold"/>
                                        <p:tgtEl>
                                          <p:spTgt spid="2">
                                            <p:txEl>
                                              <p:pRg st="0" end="0"/>
                                            </p:txEl>
                                          </p:spTgt>
                                        </p:tgtEl>
                                        <p:attrNameLst>
                                          <p:attrName>fill.type</p:attrName>
                                        </p:attrNameLst>
                                      </p:cBhvr>
                                      <p:to>
                                        <p:strVal val="solid"/>
                                      </p:to>
                                    </p:set>
                                  </p:childTnLst>
                                </p:cTn>
                              </p:par>
                              <p:par>
                                <p:cTn id="10" presetID="25" presetClass="emph" presetSubtype="0" fill="hold" nodeType="withEffect">
                                  <p:stCondLst>
                                    <p:cond delay="0"/>
                                  </p:stCondLst>
                                  <p:childTnLst>
                                    <p:animClr clrSpc="hsl" dir="cw">
                                      <p:cBhvr override="childStyle">
                                        <p:cTn id="11" dur="500" fill="hold"/>
                                        <p:tgtEl>
                                          <p:spTgt spid="2">
                                            <p:txEl>
                                              <p:pRg st="1" end="1"/>
                                            </p:txEl>
                                          </p:spTgt>
                                        </p:tgtEl>
                                        <p:attrNameLst>
                                          <p:attrName>style.color</p:attrName>
                                        </p:attrNameLst>
                                      </p:cBhvr>
                                      <p:by>
                                        <p:hsl h="0" s="-70588" l="0"/>
                                      </p:by>
                                    </p:animClr>
                                    <p:animClr clrSpc="hsl" dir="cw">
                                      <p:cBhvr>
                                        <p:cTn id="12" dur="500" fill="hold"/>
                                        <p:tgtEl>
                                          <p:spTgt spid="2">
                                            <p:txEl>
                                              <p:pRg st="1" end="1"/>
                                            </p:txEl>
                                          </p:spTgt>
                                        </p:tgtEl>
                                        <p:attrNameLst>
                                          <p:attrName>fillcolor</p:attrName>
                                        </p:attrNameLst>
                                      </p:cBhvr>
                                      <p:by>
                                        <p:hsl h="0" s="-70588" l="0"/>
                                      </p:by>
                                    </p:animClr>
                                    <p:animClr clrSpc="hsl" dir="cw">
                                      <p:cBhvr>
                                        <p:cTn id="13" dur="500" fill="hold"/>
                                        <p:tgtEl>
                                          <p:spTgt spid="2">
                                            <p:txEl>
                                              <p:pRg st="1" end="1"/>
                                            </p:txEl>
                                          </p:spTgt>
                                        </p:tgtEl>
                                        <p:attrNameLst>
                                          <p:attrName>stroke.color</p:attrName>
                                        </p:attrNameLst>
                                      </p:cBhvr>
                                      <p:by>
                                        <p:hsl h="0" s="-70588" l="0"/>
                                      </p:by>
                                    </p:animClr>
                                    <p:set>
                                      <p:cBhvr>
                                        <p:cTn id="14" dur="500" fill="hold"/>
                                        <p:tgtEl>
                                          <p:spTgt spid="2">
                                            <p:txEl>
                                              <p:pRg st="1" end="1"/>
                                            </p:txEl>
                                          </p:spTgt>
                                        </p:tgtEl>
                                        <p:attrNameLst>
                                          <p:attrName>fill.type</p:attrName>
                                        </p:attrNameLst>
                                      </p:cBhvr>
                                      <p:to>
                                        <p:strVal val="solid"/>
                                      </p:to>
                                    </p:set>
                                  </p:childTnLst>
                                </p:cTn>
                              </p:par>
                            </p:childTnLst>
                          </p:cTn>
                        </p:par>
                        <p:par>
                          <p:cTn id="15" fill="hold">
                            <p:stCondLst>
                              <p:cond delay="500"/>
                            </p:stCondLst>
                            <p:childTnLst>
                              <p:par>
                                <p:cTn id="16" presetID="1" presetClass="mediacall" presetSubtype="0" fill="hold" nodeType="afterEffect">
                                  <p:stCondLst>
                                    <p:cond delay="0"/>
                                  </p:stCondLst>
                                  <p:childTnLst>
                                    <p:cmd type="call" cmd="playFrom(0.0)">
                                      <p:cBhvr>
                                        <p:cTn id="17"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18"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72460" y="3244334"/>
            <a:ext cx="3847079" cy="369332"/>
          </a:xfrm>
          <a:prstGeom prst="rect">
            <a:avLst/>
          </a:prstGeom>
        </p:spPr>
        <p:txBody>
          <a:bodyPr wrap="none">
            <a:spAutoFit/>
          </a:bodyPr>
          <a:lstStyle/>
          <a:p>
            <a:r>
              <a:rPr lang="fr-FR" dirty="0" smtClean="0"/>
              <a:t>30 étonnantes constructions sous terre</a:t>
            </a:r>
            <a:endParaRPr lang="fr-FR" dirty="0"/>
          </a:p>
        </p:txBody>
      </p:sp>
      <p:pic>
        <p:nvPicPr>
          <p:cNvPr id="3" name="Image 2"/>
          <p:cNvPicPr preferRelativeResize="0">
            <a:picLocks/>
          </p:cNvPicPr>
          <p:nvPr/>
        </p:nvPicPr>
        <p:blipFill>
          <a:blip r:embed="rId2"/>
          <a:stretch>
            <a:fillRect/>
          </a:stretch>
        </p:blipFill>
        <p:spPr>
          <a:xfrm>
            <a:off x="57204"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Rectangle 3"/>
          <p:cNvSpPr/>
          <p:nvPr/>
        </p:nvSpPr>
        <p:spPr>
          <a:xfrm>
            <a:off x="8163926" y="1720840"/>
            <a:ext cx="3843867" cy="3416320"/>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Au sud de la Tunisie, le village de Matmata est constellé de jolies habitations troglodytiques. Pour atteindre les pièces principales, on descend dans des cours à ciel ouvert grâce à un escalier taillé dans la roche ou par une simple échelle. Ne manquez pas une visite à l'hôtel Sidi Driss, connu pour avoir servi de lieu de tournage à la célèbre trilogie Star </a:t>
            </a:r>
            <a:r>
              <a:rPr lang="fr-FR" dirty="0" err="1" smtClean="0">
                <a:solidFill>
                  <a:schemeClr val="bg1"/>
                </a:solidFill>
                <a:latin typeface="Arial Rounded MT Bold" panose="020F0704030504030204" pitchFamily="34" charset="0"/>
              </a:rPr>
              <a:t>Wars</a:t>
            </a:r>
            <a:r>
              <a:rPr lang="fr-FR" dirty="0" smtClean="0">
                <a:solidFill>
                  <a:schemeClr val="bg1"/>
                </a:solidFill>
                <a:latin typeface="Arial Rounded MT Bold" panose="020F0704030504030204" pitchFamily="34" charset="0"/>
              </a:rPr>
              <a:t>. </a:t>
            </a:r>
            <a:endParaRPr lang="fr-FR" dirty="0">
              <a:solidFill>
                <a:schemeClr val="bg1"/>
              </a:solidFill>
              <a:latin typeface="Arial Rounded MT Bold" panose="020F0704030504030204" pitchFamily="34" charset="0"/>
            </a:endParaRPr>
          </a:p>
        </p:txBody>
      </p:sp>
      <p:sp>
        <p:nvSpPr>
          <p:cNvPr id="5" name="Rectangle 4"/>
          <p:cNvSpPr/>
          <p:nvPr/>
        </p:nvSpPr>
        <p:spPr>
          <a:xfrm>
            <a:off x="2595276" y="111667"/>
            <a:ext cx="2843855" cy="400110"/>
          </a:xfrm>
          <a:prstGeom prst="rect">
            <a:avLst/>
          </a:prstGeom>
        </p:spPr>
        <p:txBody>
          <a:bodyPr wrap="none">
            <a:spAutoFit/>
          </a:bodyPr>
          <a:lstStyle/>
          <a:p>
            <a:r>
              <a:rPr lang="fr-FR" sz="2000" b="1" dirty="0">
                <a:solidFill>
                  <a:srgbClr val="C00000"/>
                </a:solidFill>
                <a:latin typeface="Arial Rounded MT Bold" panose="020F0704030504030204" pitchFamily="34" charset="0"/>
              </a:rPr>
              <a:t>le village de Matmata </a:t>
            </a:r>
          </a:p>
        </p:txBody>
      </p:sp>
    </p:spTree>
    <p:extLst>
      <p:ext uri="{BB962C8B-B14F-4D97-AF65-F5344CB8AC3E}">
        <p14:creationId xmlns:p14="http://schemas.microsoft.com/office/powerpoint/2010/main" val="30587231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a:stretch>
            <a:fillRect/>
          </a:stretch>
        </p:blipFill>
        <p:spPr>
          <a:xfrm>
            <a:off x="4206506"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4375500" y="118533"/>
            <a:ext cx="7582012"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a:t>
            </a:r>
            <a:r>
              <a:rPr lang="fr-FR" sz="2000" b="1" dirty="0" err="1" smtClean="0">
                <a:solidFill>
                  <a:srgbClr val="C00000"/>
                </a:solidFill>
                <a:latin typeface="Arial Rounded MT Bold" panose="020F0704030504030204" pitchFamily="34" charset="0"/>
              </a:rPr>
              <a:t>cénote</a:t>
            </a:r>
            <a:r>
              <a:rPr lang="fr-FR" sz="2000" b="1" dirty="0" smtClean="0">
                <a:solidFill>
                  <a:srgbClr val="C00000"/>
                </a:solidFill>
                <a:latin typeface="Arial Rounded MT Bold" panose="020F0704030504030204" pitchFamily="34" charset="0"/>
              </a:rPr>
              <a:t> du parc archéologique </a:t>
            </a:r>
            <a:r>
              <a:rPr lang="fr-FR" sz="2000" b="1" dirty="0" err="1" smtClean="0">
                <a:solidFill>
                  <a:srgbClr val="C00000"/>
                </a:solidFill>
                <a:latin typeface="Arial Rounded MT Bold" panose="020F0704030504030204" pitchFamily="34" charset="0"/>
              </a:rPr>
              <a:t>Ik</a:t>
            </a:r>
            <a:r>
              <a:rPr lang="fr-FR" sz="2000" b="1" dirty="0" smtClean="0">
                <a:solidFill>
                  <a:srgbClr val="C00000"/>
                </a:solidFill>
                <a:latin typeface="Arial Rounded MT Bold" panose="020F0704030504030204" pitchFamily="34" charset="0"/>
              </a:rPr>
              <a:t> Kil près de </a:t>
            </a:r>
            <a:r>
              <a:rPr lang="fr-FR" sz="2000" b="1" dirty="0" err="1" smtClean="0">
                <a:solidFill>
                  <a:srgbClr val="C00000"/>
                </a:solidFill>
                <a:latin typeface="Arial Rounded MT Bold" panose="020F0704030504030204" pitchFamily="34" charset="0"/>
              </a:rPr>
              <a:t>Chichen</a:t>
            </a:r>
            <a:r>
              <a:rPr lang="fr-FR" sz="2000" b="1" dirty="0" smtClean="0">
                <a:solidFill>
                  <a:srgbClr val="C00000"/>
                </a:solidFill>
                <a:latin typeface="Arial Rounded MT Bold" panose="020F0704030504030204" pitchFamily="34" charset="0"/>
              </a:rPr>
              <a:t> </a:t>
            </a:r>
            <a:r>
              <a:rPr lang="fr-FR" sz="2000" b="1" dirty="0" err="1" smtClean="0">
                <a:solidFill>
                  <a:srgbClr val="C00000"/>
                </a:solidFill>
                <a:latin typeface="Arial Rounded MT Bold" panose="020F0704030504030204" pitchFamily="34" charset="0"/>
              </a:rPr>
              <a:t>Itza</a:t>
            </a:r>
            <a:endParaRPr lang="fr-FR" sz="2000" b="1" dirty="0">
              <a:solidFill>
                <a:srgbClr val="C00000"/>
              </a:solidFill>
              <a:latin typeface="Arial Rounded MT Bold" panose="020F0704030504030204" pitchFamily="34" charset="0"/>
            </a:endParaRPr>
          </a:p>
        </p:txBody>
      </p:sp>
      <p:sp>
        <p:nvSpPr>
          <p:cNvPr id="5" name="Rectangle 4"/>
          <p:cNvSpPr/>
          <p:nvPr/>
        </p:nvSpPr>
        <p:spPr>
          <a:xfrm>
            <a:off x="203199" y="1859339"/>
            <a:ext cx="3750733" cy="3139321"/>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À 26 mètres sous la surface du sol, le </a:t>
            </a:r>
            <a:r>
              <a:rPr lang="fr-FR" dirty="0" err="1" smtClean="0">
                <a:solidFill>
                  <a:schemeClr val="bg1"/>
                </a:solidFill>
                <a:latin typeface="Arial Rounded MT Bold" panose="020F0704030504030204" pitchFamily="34" charset="0"/>
              </a:rPr>
              <a:t>cénote</a:t>
            </a:r>
            <a:r>
              <a:rPr lang="fr-FR" dirty="0" smtClean="0">
                <a:solidFill>
                  <a:schemeClr val="bg1"/>
                </a:solidFill>
                <a:latin typeface="Arial Rounded MT Bold" panose="020F0704030504030204" pitchFamily="34" charset="0"/>
              </a:rPr>
              <a:t> bleu du parc archéologique </a:t>
            </a:r>
            <a:r>
              <a:rPr lang="fr-FR" dirty="0" err="1" smtClean="0">
                <a:solidFill>
                  <a:schemeClr val="bg1"/>
                </a:solidFill>
                <a:latin typeface="Arial Rounded MT Bold" panose="020F0704030504030204" pitchFamily="34" charset="0"/>
              </a:rPr>
              <a:t>Ik</a:t>
            </a:r>
            <a:r>
              <a:rPr lang="fr-FR" dirty="0" smtClean="0">
                <a:solidFill>
                  <a:schemeClr val="bg1"/>
                </a:solidFill>
                <a:latin typeface="Arial Rounded MT Bold" panose="020F0704030504030204" pitchFamily="34" charset="0"/>
              </a:rPr>
              <a:t> Kil baigne dans une atmosphère paradisiaque. En prenant l'escalier dessiné dans la roche, vous pourrez faire trempette dans une eau bien fraîche. Gare aux petits poissons noirs qui viendront vous chatouiller les orteils...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37963594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7734" y="745934"/>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047783" y="155118"/>
            <a:ext cx="5959901" cy="400110"/>
          </a:xfrm>
          <a:prstGeom prst="rect">
            <a:avLst/>
          </a:prstGeom>
        </p:spPr>
        <p:txBody>
          <a:bodyPr wrap="none">
            <a:spAutoFit/>
          </a:bodyPr>
          <a:lstStyle/>
          <a:p>
            <a:r>
              <a:rPr lang="fr-FR" sz="2000" dirty="0" err="1" smtClean="0">
                <a:solidFill>
                  <a:srgbClr val="C00000"/>
                </a:solidFill>
                <a:latin typeface="Arial Rounded MT Bold" panose="020F0704030504030204" pitchFamily="34" charset="0"/>
              </a:rPr>
              <a:t>Derinkuyu</a:t>
            </a:r>
            <a:r>
              <a:rPr lang="fr-FR" sz="2000" dirty="0" smtClean="0">
                <a:solidFill>
                  <a:srgbClr val="C00000"/>
                </a:solidFill>
                <a:latin typeface="Arial Rounded MT Bold" panose="020F0704030504030204" pitchFamily="34" charset="0"/>
              </a:rPr>
              <a:t>, une cité souterraine en Cappadoce</a:t>
            </a:r>
            <a:endParaRPr lang="fr-FR" sz="2000" dirty="0">
              <a:solidFill>
                <a:srgbClr val="C00000"/>
              </a:solidFill>
              <a:latin typeface="Arial Rounded MT Bold" panose="020F0704030504030204" pitchFamily="34" charset="0"/>
            </a:endParaRPr>
          </a:p>
        </p:txBody>
      </p:sp>
      <p:sp>
        <p:nvSpPr>
          <p:cNvPr id="4" name="Rectangle 3"/>
          <p:cNvSpPr/>
          <p:nvPr/>
        </p:nvSpPr>
        <p:spPr>
          <a:xfrm>
            <a:off x="8212667" y="1859339"/>
            <a:ext cx="3771334" cy="3139321"/>
          </a:xfrm>
          <a:prstGeom prst="rect">
            <a:avLst/>
          </a:prstGeom>
          <a:solidFill>
            <a:srgbClr val="FFC000"/>
          </a:solidFill>
          <a:ln w="76200">
            <a:solidFill>
              <a:srgbClr val="C00000"/>
            </a:solidFill>
          </a:ln>
        </p:spPr>
        <p:txBody>
          <a:bodyPr wrap="square">
            <a:spAutoFit/>
          </a:bodyPr>
          <a:lstStyle/>
          <a:p>
            <a:pPr algn="ctr"/>
            <a:r>
              <a:rPr lang="fr-FR" dirty="0" err="1" smtClean="0">
                <a:solidFill>
                  <a:schemeClr val="bg1"/>
                </a:solidFill>
                <a:latin typeface="Arial Rounded MT Bold" panose="020F0704030504030204" pitchFamily="34" charset="0"/>
              </a:rPr>
              <a:t>Derinkuyu</a:t>
            </a:r>
            <a:r>
              <a:rPr lang="fr-FR" dirty="0" smtClean="0">
                <a:solidFill>
                  <a:schemeClr val="bg1"/>
                </a:solidFill>
                <a:latin typeface="Arial Rounded MT Bold" panose="020F0704030504030204" pitchFamily="34" charset="0"/>
              </a:rPr>
              <a:t>, qui signifie " puits profond " en turc, a été découverte par hasard en 1963. Les archéologues ont ensuite pu dégager huit niveaux sous terre, une petite partie de cette ville qui aurait jadis abrité 20 000 personnes. A ce jour, ce n'est pas l'unique cité souterraine connue dans la région de Cappadoce...</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25717585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10333"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4557164" y="148889"/>
            <a:ext cx="7226337"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Les grottes de </a:t>
            </a:r>
            <a:r>
              <a:rPr lang="fr-FR" sz="2000" b="1" dirty="0" err="1" smtClean="0">
                <a:solidFill>
                  <a:srgbClr val="C00000"/>
                </a:solidFill>
                <a:latin typeface="Arial Rounded MT Bold" panose="020F0704030504030204" pitchFamily="34" charset="0"/>
              </a:rPr>
              <a:t>Maresha</a:t>
            </a:r>
            <a:r>
              <a:rPr lang="fr-FR" sz="2000" b="1" dirty="0" smtClean="0">
                <a:solidFill>
                  <a:srgbClr val="C00000"/>
                </a:solidFill>
                <a:latin typeface="Arial Rounded MT Bold" panose="020F0704030504030204" pitchFamily="34" charset="0"/>
              </a:rPr>
              <a:t> et de </a:t>
            </a:r>
            <a:r>
              <a:rPr lang="fr-FR" sz="2000" b="1" dirty="0" err="1" smtClean="0">
                <a:solidFill>
                  <a:srgbClr val="C00000"/>
                </a:solidFill>
                <a:latin typeface="Arial Rounded MT Bold" panose="020F0704030504030204" pitchFamily="34" charset="0"/>
              </a:rPr>
              <a:t>Bet-Guvrin</a:t>
            </a:r>
            <a:r>
              <a:rPr lang="fr-FR" sz="2000" b="1" dirty="0" smtClean="0">
                <a:solidFill>
                  <a:srgbClr val="C00000"/>
                </a:solidFill>
                <a:latin typeface="Arial Rounded MT Bold" panose="020F0704030504030204" pitchFamily="34" charset="0"/>
              </a:rPr>
              <a:t> en basse-Judée</a:t>
            </a:r>
            <a:endParaRPr lang="fr-FR" sz="2000" b="1" dirty="0">
              <a:solidFill>
                <a:srgbClr val="C00000"/>
              </a:solidFill>
              <a:latin typeface="Arial Rounded MT Bold" panose="020F0704030504030204" pitchFamily="34" charset="0"/>
            </a:endParaRPr>
          </a:p>
        </p:txBody>
      </p:sp>
      <p:sp>
        <p:nvSpPr>
          <p:cNvPr id="4" name="Rectangle 3"/>
          <p:cNvSpPr/>
          <p:nvPr/>
        </p:nvSpPr>
        <p:spPr>
          <a:xfrm>
            <a:off x="143933" y="2136338"/>
            <a:ext cx="3877733" cy="2585323"/>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Les grottes de </a:t>
            </a:r>
            <a:r>
              <a:rPr lang="fr-FR" dirty="0" err="1" smtClean="0">
                <a:solidFill>
                  <a:schemeClr val="bg1"/>
                </a:solidFill>
                <a:latin typeface="Arial Rounded MT Bold" panose="020F0704030504030204" pitchFamily="34" charset="0"/>
              </a:rPr>
              <a:t>Maresha</a:t>
            </a:r>
            <a:r>
              <a:rPr lang="fr-FR" dirty="0" smtClean="0">
                <a:solidFill>
                  <a:schemeClr val="bg1"/>
                </a:solidFill>
                <a:latin typeface="Arial Rounded MT Bold" panose="020F0704030504030204" pitchFamily="34" charset="0"/>
              </a:rPr>
              <a:t> et de </a:t>
            </a:r>
            <a:r>
              <a:rPr lang="fr-FR" dirty="0" err="1" smtClean="0">
                <a:solidFill>
                  <a:schemeClr val="bg1"/>
                </a:solidFill>
                <a:latin typeface="Arial Rounded MT Bold" panose="020F0704030504030204" pitchFamily="34" charset="0"/>
              </a:rPr>
              <a:t>Bet-Guvrin</a:t>
            </a:r>
            <a:r>
              <a:rPr lang="fr-FR" dirty="0" smtClean="0">
                <a:solidFill>
                  <a:schemeClr val="bg1"/>
                </a:solidFill>
                <a:latin typeface="Arial Rounded MT Bold" panose="020F0704030504030204" pitchFamily="34" charset="0"/>
              </a:rPr>
              <a:t>, au sud-ouest de Jérusalem, sont inscrites au patrimoine mondial de l'UNESCO. Cette véritable " ville sous la ville ", dont les caves ont été creusées et aménagées par l'homme, témoigne de 2000 ans d'histoire.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49900290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3679"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170173" y="152399"/>
            <a:ext cx="5707012" cy="400110"/>
          </a:xfrm>
          <a:prstGeom prst="rect">
            <a:avLst/>
          </a:prstGeom>
        </p:spPr>
        <p:txBody>
          <a:bodyPr wrap="none">
            <a:spAutoFit/>
          </a:bodyPr>
          <a:lstStyle/>
          <a:p>
            <a:pPr algn="ctr"/>
            <a:r>
              <a:rPr lang="fr-FR" sz="2000" b="1" dirty="0" smtClean="0">
                <a:solidFill>
                  <a:srgbClr val="C00000"/>
                </a:solidFill>
                <a:latin typeface="Arial Rounded MT Bold" panose="020F0704030504030204" pitchFamily="34" charset="0"/>
              </a:rPr>
              <a:t>Le mausolée de l'empereur Qin près de Xi'an</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178800" y="1882970"/>
            <a:ext cx="3835400" cy="3139321"/>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Le tombeau de Qin </a:t>
            </a:r>
            <a:r>
              <a:rPr lang="fr-FR" dirty="0" err="1" smtClean="0">
                <a:solidFill>
                  <a:schemeClr val="bg1"/>
                </a:solidFill>
                <a:latin typeface="Arial Rounded MT Bold" panose="020F0704030504030204" pitchFamily="34" charset="0"/>
              </a:rPr>
              <a:t>Shi</a:t>
            </a:r>
            <a:r>
              <a:rPr lang="fr-FR" dirty="0" smtClean="0">
                <a:solidFill>
                  <a:schemeClr val="bg1"/>
                </a:solidFill>
                <a:latin typeface="Arial Rounded MT Bold" panose="020F0704030504030204" pitchFamily="34" charset="0"/>
              </a:rPr>
              <a:t> Huang a été découvert il y a quelques dizaines d'années seulement, en 1974. Le premier empereur de la Chine repose au milieu d'une armée de soldats en terre cuite, certains aux côtés de leurs chevaux, d'autres de leurs chars. Selon l'UNESCO, des milliers de statues seraient encore enterrées.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76197064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04267" y="745934"/>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6602076" y="86587"/>
            <a:ext cx="3124381" cy="400110"/>
          </a:xfrm>
          <a:prstGeom prst="rect">
            <a:avLst/>
          </a:prstGeom>
        </p:spPr>
        <p:txBody>
          <a:bodyPr wrap="none">
            <a:spAutoFit/>
          </a:bodyPr>
          <a:lstStyle/>
          <a:p>
            <a:pPr algn="ctr"/>
            <a:r>
              <a:rPr lang="fr-FR" sz="2000" b="1" dirty="0" smtClean="0">
                <a:solidFill>
                  <a:srgbClr val="C00000"/>
                </a:solidFill>
                <a:latin typeface="Arial Rounded MT Bold" panose="020F0704030504030204" pitchFamily="34" charset="0"/>
              </a:rPr>
              <a:t>La mine de sel de Turda</a:t>
            </a:r>
            <a:endParaRPr lang="fr-FR" sz="2000" b="1" dirty="0">
              <a:solidFill>
                <a:srgbClr val="C00000"/>
              </a:solidFill>
              <a:latin typeface="Arial Rounded MT Bold" panose="020F0704030504030204" pitchFamily="34" charset="0"/>
            </a:endParaRPr>
          </a:p>
        </p:txBody>
      </p:sp>
      <p:sp>
        <p:nvSpPr>
          <p:cNvPr id="4" name="Rectangle 3"/>
          <p:cNvSpPr/>
          <p:nvPr/>
        </p:nvSpPr>
        <p:spPr>
          <a:xfrm>
            <a:off x="177801" y="1582340"/>
            <a:ext cx="3818466" cy="3693319"/>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L'ancienne mine de Turda, en Roumanie, dissimule aujourd'hui un centre de loisirs et de santé pas comme les autres ! Au programme : une promenade en barque sur le lac, un tour en grande roue, une partie de ping-pong... le tout sous terre, une expérience assez déconcertante. Ici, on traite aussi les maladies respiratoires, grâce à un air particulièrement pur.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28706304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61666" y="848307"/>
            <a:ext cx="7920000" cy="5161386"/>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960845" y="197452"/>
            <a:ext cx="4121642" cy="400110"/>
          </a:xfrm>
          <a:prstGeom prst="rect">
            <a:avLst/>
          </a:prstGeom>
        </p:spPr>
        <p:txBody>
          <a:bodyPr wrap="none">
            <a:spAutoFit/>
          </a:bodyPr>
          <a:lstStyle/>
          <a:p>
            <a:pPr algn="ctr"/>
            <a:r>
              <a:rPr lang="fr-FR" sz="2000" b="1" dirty="0" smtClean="0">
                <a:solidFill>
                  <a:srgbClr val="C00000"/>
                </a:solidFill>
                <a:latin typeface="Arial Rounded MT Bold" panose="020F0704030504030204" pitchFamily="34" charset="0"/>
              </a:rPr>
              <a:t>Le sous-sol du Colisée de Rome</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187266" y="2136338"/>
            <a:ext cx="3793067" cy="2585323"/>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Vous connaissez sûrement le Colisée de Rome, mais avez-vous pensé à en visiter les dessous ? Ce ne sont aujourd'hui que des ruines, mais usez de votre imagination pour voyager dans le temps... quand les gladiateurs se préparaient à entrer dans l'arène.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6951212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04267"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6176479" y="123169"/>
            <a:ext cx="3975576"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La Citerne Basilique à Istanbul</a:t>
            </a:r>
            <a:endParaRPr lang="fr-FR" sz="2000" b="1" dirty="0">
              <a:solidFill>
                <a:srgbClr val="C00000"/>
              </a:solidFill>
              <a:latin typeface="Arial Rounded MT Bold" panose="020F0704030504030204" pitchFamily="34" charset="0"/>
            </a:endParaRPr>
          </a:p>
        </p:txBody>
      </p:sp>
      <p:sp>
        <p:nvSpPr>
          <p:cNvPr id="4" name="Rectangle 3"/>
          <p:cNvSpPr/>
          <p:nvPr/>
        </p:nvSpPr>
        <p:spPr>
          <a:xfrm>
            <a:off x="228600" y="1720840"/>
            <a:ext cx="3725333" cy="3416320"/>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L'entrée modeste, non loin de Sainte-Sophie, ne saurait révéler cette merveille qui repose sous la ville d'Istanbul. Autrefois un réservoir servant à alimenter la ville en eau, ses 336 colonnes sont aujourd'hui bercées par de nombreux visiteurs. C'est aussi une star de cinéma puisqu'elle a figuré dans un James Bond, " Bons baisers de Russie ".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751326309"/>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7733"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2099224" y="110067"/>
            <a:ext cx="3857018"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Les mines de sel de Wieliczka</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204200" y="1859339"/>
            <a:ext cx="3801533" cy="3139321"/>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Les 378 marches des mines de sel de Wieliczka, près de Cracovie, ne découragent pas les touristes. Ceux-ci n'ont qu'une envie, apercevoir enfin les statues, les lustres et la magnifique cathédrale que recèle cet endroit incroyable. Heureusement, un ascenseur (d'époque) nous ramène à la surface.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34481084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72000"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5629460" y="143933"/>
            <a:ext cx="5205079" cy="400110"/>
          </a:xfrm>
          <a:prstGeom prst="rect">
            <a:avLst/>
          </a:prstGeom>
        </p:spPr>
        <p:txBody>
          <a:bodyPr wrap="none">
            <a:spAutoFit/>
          </a:bodyPr>
          <a:lstStyle/>
          <a:p>
            <a:r>
              <a:rPr lang="en-US" sz="2000" b="1" dirty="0" smtClean="0">
                <a:solidFill>
                  <a:srgbClr val="C00000"/>
                </a:solidFill>
                <a:latin typeface="Arial Rounded MT Bold" panose="020F0704030504030204" pitchFamily="34" charset="0"/>
              </a:rPr>
              <a:t>The Real Mary King's Close à </a:t>
            </a:r>
            <a:r>
              <a:rPr lang="en-US" sz="2000" b="1" dirty="0" err="1" smtClean="0">
                <a:solidFill>
                  <a:srgbClr val="C00000"/>
                </a:solidFill>
                <a:latin typeface="Arial Rounded MT Bold" panose="020F0704030504030204" pitchFamily="34" charset="0"/>
              </a:rPr>
              <a:t>Édimbourg</a:t>
            </a:r>
            <a:endParaRPr lang="fr-FR" sz="2000" b="1" dirty="0">
              <a:solidFill>
                <a:srgbClr val="C00000"/>
              </a:solidFill>
              <a:latin typeface="Arial Rounded MT Bold" panose="020F0704030504030204" pitchFamily="34" charset="0"/>
            </a:endParaRPr>
          </a:p>
        </p:txBody>
      </p:sp>
      <p:sp>
        <p:nvSpPr>
          <p:cNvPr id="4" name="Rectangle 3"/>
          <p:cNvSpPr/>
          <p:nvPr/>
        </p:nvSpPr>
        <p:spPr>
          <a:xfrm>
            <a:off x="186267" y="1582340"/>
            <a:ext cx="3869266" cy="3693319"/>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The Real Mary </a:t>
            </a:r>
            <a:r>
              <a:rPr lang="fr-FR" dirty="0" err="1" smtClean="0">
                <a:solidFill>
                  <a:schemeClr val="bg1"/>
                </a:solidFill>
                <a:latin typeface="Arial Rounded MT Bold" panose="020F0704030504030204" pitchFamily="34" charset="0"/>
              </a:rPr>
              <a:t>King's</a:t>
            </a:r>
            <a:r>
              <a:rPr lang="fr-FR" dirty="0" smtClean="0">
                <a:solidFill>
                  <a:schemeClr val="bg1"/>
                </a:solidFill>
                <a:latin typeface="Arial Rounded MT Bold" panose="020F0704030504030204" pitchFamily="34" charset="0"/>
              </a:rPr>
              <a:t> Close est d'abord un lieu historique. Difficile d'imaginer qu'au 17ème siècle, ces ruelles faisaient partie de la ville d‘Édimbourg et n'étaient pas encore enfouies sous terre. En suivant les guides aux costumes d'époque et en se faisant quelques frayeurs (l'atmosphère ici est plutôt inquiétante), on a tout de même l'impression que le temps s'est figé !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79129950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5023" y="762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604392" y="170934"/>
            <a:ext cx="4841262"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Les Catacombes sous la ville de Paris</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178800" y="1443841"/>
            <a:ext cx="3801533" cy="3970318"/>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À l'entrée du musée, près de la place Denfert-Rochereau, vous descendrez par un escalier à colimaçon... A 20 mètres sous la surface du sol, on peut parcourir l'ossuaire municipal de la ville de Paris. Certaines personnes, à leurs risques et périls, préfèrent emprunter des entrées " non-officielles " pour se perdre dans les 300 kilomètres de galeries souterraines qui se trouvent aux pieds des parisiens.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04026124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209483" y="786360"/>
            <a:ext cx="7920000" cy="528528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4627199" y="179720"/>
            <a:ext cx="7084568"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passage souterrain de Bethesda Terrace à New York</a:t>
            </a:r>
            <a:endParaRPr lang="fr-FR" sz="2000" b="1" dirty="0">
              <a:solidFill>
                <a:srgbClr val="C00000"/>
              </a:solidFill>
              <a:latin typeface="Arial Rounded MT Bold" panose="020F0704030504030204" pitchFamily="34" charset="0"/>
            </a:endParaRPr>
          </a:p>
        </p:txBody>
      </p:sp>
      <p:sp>
        <p:nvSpPr>
          <p:cNvPr id="4" name="Rectangle 3"/>
          <p:cNvSpPr/>
          <p:nvPr/>
        </p:nvSpPr>
        <p:spPr>
          <a:xfrm>
            <a:off x="203200" y="1859339"/>
            <a:ext cx="3776133" cy="3139321"/>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Il y a tellement de choses à voir à New York... mais si vous avez un peu de temps libre, alors rendez-vous à la Bethesda Terrace dans Central Park ! Un passage souterrain, magnifique, débouche sur une fontaine. Celle-ci a été sculptée par Emma </a:t>
            </a:r>
            <a:r>
              <a:rPr lang="fr-FR" dirty="0" err="1" smtClean="0">
                <a:solidFill>
                  <a:schemeClr val="bg1"/>
                </a:solidFill>
                <a:latin typeface="Arial Rounded MT Bold" panose="020F0704030504030204" pitchFamily="34" charset="0"/>
              </a:rPr>
              <a:t>Stebbins</a:t>
            </a:r>
            <a:r>
              <a:rPr lang="fr-FR" dirty="0" smtClean="0">
                <a:solidFill>
                  <a:schemeClr val="bg1"/>
                </a:solidFill>
                <a:latin typeface="Arial Rounded MT Bold" panose="020F0704030504030204" pitchFamily="34" charset="0"/>
              </a:rPr>
              <a:t>, la première femme à mettre en œuvre ses talents d'artiste pour la ville.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07140855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7733"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902151" y="128600"/>
            <a:ext cx="4251164"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La visite de Seattle Underground</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204198" y="2136338"/>
            <a:ext cx="3818467" cy="2585323"/>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Détruits par un incendie ravageur à la fin du 19ème siècle, les immeubles de bois de l'ancienne ville de Seattle ont été ensevelis sous la nouvelle ville. Aujourd'hui, il est possible de visiter une partie de ces galeries grâce au " Bill </a:t>
            </a:r>
            <a:r>
              <a:rPr lang="fr-FR" dirty="0" err="1" smtClean="0">
                <a:solidFill>
                  <a:schemeClr val="bg1"/>
                </a:solidFill>
                <a:latin typeface="Arial Rounded MT Bold" panose="020F0704030504030204" pitchFamily="34" charset="0"/>
              </a:rPr>
              <a:t>Speidel's</a:t>
            </a:r>
            <a:r>
              <a:rPr lang="fr-FR" dirty="0" smtClean="0">
                <a:solidFill>
                  <a:schemeClr val="bg1"/>
                </a:solidFill>
                <a:latin typeface="Arial Rounded MT Bold" panose="020F0704030504030204" pitchFamily="34" charset="0"/>
              </a:rPr>
              <a:t> Underground Tour ".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13042042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07933"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6855971" y="120135"/>
            <a:ext cx="2623923"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PATH de Toronto</a:t>
            </a:r>
            <a:endParaRPr lang="fr-FR" sz="2000" b="1" dirty="0">
              <a:solidFill>
                <a:srgbClr val="C00000"/>
              </a:solidFill>
              <a:latin typeface="Arial Rounded MT Bold" panose="020F0704030504030204" pitchFamily="34" charset="0"/>
            </a:endParaRPr>
          </a:p>
        </p:txBody>
      </p:sp>
      <p:sp>
        <p:nvSpPr>
          <p:cNvPr id="4" name="Rectangle 3"/>
          <p:cNvSpPr/>
          <p:nvPr/>
        </p:nvSpPr>
        <p:spPr>
          <a:xfrm>
            <a:off x="194733" y="1443841"/>
            <a:ext cx="3793067" cy="3970318"/>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Selon le Guinness des records, 371 600 mètres carrés font du PATH de Toronto le plus grand complexe souterrain au monde ! À l'origine, en 1900, un simple tunnel reliait le magasin principal du Centre </a:t>
            </a:r>
            <a:r>
              <a:rPr lang="fr-FR" dirty="0" err="1" smtClean="0">
                <a:solidFill>
                  <a:schemeClr val="bg1"/>
                </a:solidFill>
                <a:latin typeface="Arial Rounded MT Bold" panose="020F0704030504030204" pitchFamily="34" charset="0"/>
              </a:rPr>
              <a:t>Eaton</a:t>
            </a:r>
            <a:r>
              <a:rPr lang="fr-FR" dirty="0" smtClean="0">
                <a:solidFill>
                  <a:schemeClr val="bg1"/>
                </a:solidFill>
                <a:latin typeface="Arial Rounded MT Bold" panose="020F0704030504030204" pitchFamily="34" charset="0"/>
              </a:rPr>
              <a:t> à son annexe, de l'autre côté de James Street. Aujourd'hui, difficile de ne pas se perdre tant ces 28 kilomètres de shopping et de divertissement sont un vrai labyrinthe ! Pensez à prendre un plan en entrant...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12798643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7733"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309136" y="128600"/>
            <a:ext cx="5437194"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La station fantôme de City Hall à New York</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204200" y="1443841"/>
            <a:ext cx="3776133" cy="3970318"/>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City Hall est une ancienne station souterraine de la ville de New York, conçue par l'architecte espagnol Rafael </a:t>
            </a:r>
            <a:r>
              <a:rPr lang="fr-FR" dirty="0" err="1" smtClean="0">
                <a:solidFill>
                  <a:schemeClr val="bg1"/>
                </a:solidFill>
                <a:latin typeface="Arial Rounded MT Bold" panose="020F0704030504030204" pitchFamily="34" charset="0"/>
              </a:rPr>
              <a:t>Guastavino</a:t>
            </a:r>
            <a:r>
              <a:rPr lang="fr-FR" dirty="0" smtClean="0">
                <a:solidFill>
                  <a:schemeClr val="bg1"/>
                </a:solidFill>
                <a:latin typeface="Arial Rounded MT Bold" panose="020F0704030504030204" pitchFamily="34" charset="0"/>
              </a:rPr>
              <a:t>. Inaccessible depuis 1945, il y a tout de même une astuce pour la découvrir. Montez à bord de la ligne 6, en direction de  Brooklyn Bridge/City Hall, et restez dans le train même après le terminus. Un court instant, pendant que le chauffeur fait demi-tour, nous transporte à une autre époque.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99272167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06686"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4936122" y="154000"/>
            <a:ext cx="6461128"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Les </a:t>
            </a:r>
            <a:r>
              <a:rPr lang="fr-FR" sz="2000" b="1" dirty="0" err="1" smtClean="0">
                <a:solidFill>
                  <a:srgbClr val="C00000"/>
                </a:solidFill>
                <a:latin typeface="Arial Rounded MT Bold" panose="020F0704030504030204" pitchFamily="34" charset="0"/>
              </a:rPr>
              <a:t>Forestiere</a:t>
            </a:r>
            <a:r>
              <a:rPr lang="fr-FR" sz="2000" b="1" dirty="0" smtClean="0">
                <a:solidFill>
                  <a:srgbClr val="C00000"/>
                </a:solidFill>
                <a:latin typeface="Arial Rounded MT Bold" panose="020F0704030504030204" pitchFamily="34" charset="0"/>
              </a:rPr>
              <a:t> Underground Gardens en Californie</a:t>
            </a:r>
            <a:endParaRPr lang="fr-FR" sz="2000" b="1" dirty="0">
              <a:solidFill>
                <a:srgbClr val="C00000"/>
              </a:solidFill>
              <a:latin typeface="Arial Rounded MT Bold" panose="020F0704030504030204" pitchFamily="34" charset="0"/>
            </a:endParaRPr>
          </a:p>
        </p:txBody>
      </p:sp>
      <p:sp>
        <p:nvSpPr>
          <p:cNvPr id="4" name="Rectangle 3"/>
          <p:cNvSpPr/>
          <p:nvPr/>
        </p:nvSpPr>
        <p:spPr>
          <a:xfrm>
            <a:off x="186612" y="1582340"/>
            <a:ext cx="3769568" cy="3693319"/>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Un immigrant sicilien, </a:t>
            </a:r>
            <a:r>
              <a:rPr lang="fr-FR" dirty="0" err="1" smtClean="0">
                <a:solidFill>
                  <a:schemeClr val="bg1"/>
                </a:solidFill>
                <a:latin typeface="Arial Rounded MT Bold" panose="020F0704030504030204" pitchFamily="34" charset="0"/>
              </a:rPr>
              <a:t>Baldassare</a:t>
            </a:r>
            <a:r>
              <a:rPr lang="fr-FR" dirty="0" smtClean="0">
                <a:solidFill>
                  <a:schemeClr val="bg1"/>
                </a:solidFill>
                <a:latin typeface="Arial Rounded MT Bold" panose="020F0704030504030204" pitchFamily="34" charset="0"/>
              </a:rPr>
              <a:t> </a:t>
            </a:r>
            <a:r>
              <a:rPr lang="fr-FR" dirty="0" err="1" smtClean="0">
                <a:solidFill>
                  <a:schemeClr val="bg1"/>
                </a:solidFill>
                <a:latin typeface="Arial Rounded MT Bold" panose="020F0704030504030204" pitchFamily="34" charset="0"/>
              </a:rPr>
              <a:t>Forestiere</a:t>
            </a:r>
            <a:r>
              <a:rPr lang="fr-FR" dirty="0" smtClean="0">
                <a:solidFill>
                  <a:schemeClr val="bg1"/>
                </a:solidFill>
                <a:latin typeface="Arial Rounded MT Bold" panose="020F0704030504030204" pitchFamily="34" charset="0"/>
              </a:rPr>
              <a:t>, a construit de sa main cette superbe maison souterraine entre 1906 et 1946. Si vous passez près de Fresno, en Californie, arrêtez-vous afin de visiter ces jardins pour le moins inhabituels. Dans ce dédale de petites cours et de passages secrets, sous la surface du sol, les plantes et les arbres fruitiers ont l'air de se plaire.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73633998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59267"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2300687" y="145533"/>
            <a:ext cx="3437159"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Les tunnels de Moose </a:t>
            </a:r>
            <a:r>
              <a:rPr lang="fr-FR" sz="2000" b="1" dirty="0" err="1" smtClean="0">
                <a:solidFill>
                  <a:srgbClr val="C00000"/>
                </a:solidFill>
                <a:latin typeface="Arial Rounded MT Bold" panose="020F0704030504030204" pitchFamily="34" charset="0"/>
              </a:rPr>
              <a:t>Jaw</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201607" y="1720840"/>
            <a:ext cx="3816221" cy="3416320"/>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En parcourant le dessous des rues de Moose </a:t>
            </a:r>
            <a:r>
              <a:rPr lang="fr-FR" dirty="0" err="1" smtClean="0">
                <a:solidFill>
                  <a:schemeClr val="bg1"/>
                </a:solidFill>
                <a:latin typeface="Arial Rounded MT Bold" panose="020F0704030504030204" pitchFamily="34" charset="0"/>
              </a:rPr>
              <a:t>Jaw</a:t>
            </a:r>
            <a:r>
              <a:rPr lang="fr-FR" dirty="0" smtClean="0">
                <a:solidFill>
                  <a:schemeClr val="bg1"/>
                </a:solidFill>
                <a:latin typeface="Arial Rounded MT Bold" panose="020F0704030504030204" pitchFamily="34" charset="0"/>
              </a:rPr>
              <a:t>, vous aurez le choix entre deux visites interactives. La première, " Passage to Fortune ", permet de mieux comprendre la première vague d'immigration chinoise au Canada. La deuxième, " The Chicago Connection ", vous emmène sur les traces des gangsters des années 1920, dont le très célèbre Al Capone.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54483460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07933"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5523010" y="118533"/>
            <a:ext cx="5289846"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La station fantôme de </a:t>
            </a:r>
            <a:r>
              <a:rPr lang="fr-FR" sz="2000" b="1" dirty="0" err="1" smtClean="0">
                <a:solidFill>
                  <a:srgbClr val="C00000"/>
                </a:solidFill>
                <a:latin typeface="Arial Rounded MT Bold" panose="020F0704030504030204" pitchFamily="34" charset="0"/>
              </a:rPr>
              <a:t>Aldwych</a:t>
            </a:r>
            <a:r>
              <a:rPr lang="fr-FR" sz="2000" b="1" dirty="0" smtClean="0">
                <a:solidFill>
                  <a:srgbClr val="C00000"/>
                </a:solidFill>
                <a:latin typeface="Arial Rounded MT Bold" panose="020F0704030504030204" pitchFamily="34" charset="0"/>
              </a:rPr>
              <a:t> à Londres</a:t>
            </a:r>
            <a:endParaRPr lang="fr-FR" sz="2000" b="1" dirty="0">
              <a:solidFill>
                <a:srgbClr val="C00000"/>
              </a:solidFill>
              <a:latin typeface="Arial Rounded MT Bold" panose="020F0704030504030204" pitchFamily="34" charset="0"/>
            </a:endParaRPr>
          </a:p>
        </p:txBody>
      </p:sp>
      <p:sp>
        <p:nvSpPr>
          <p:cNvPr id="4" name="Rectangle 3"/>
          <p:cNvSpPr/>
          <p:nvPr/>
        </p:nvSpPr>
        <p:spPr>
          <a:xfrm>
            <a:off x="205275" y="1166842"/>
            <a:ext cx="3784600" cy="4524315"/>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Le métro de Londres compte de nombreuses stations fantômes, mais connaissez-vous celle d'</a:t>
            </a:r>
            <a:r>
              <a:rPr lang="fr-FR" dirty="0" err="1" smtClean="0">
                <a:solidFill>
                  <a:schemeClr val="bg1"/>
                </a:solidFill>
                <a:latin typeface="Arial Rounded MT Bold" panose="020F0704030504030204" pitchFamily="34" charset="0"/>
              </a:rPr>
              <a:t>Aldwych</a:t>
            </a:r>
            <a:r>
              <a:rPr lang="fr-FR" dirty="0" smtClean="0">
                <a:solidFill>
                  <a:schemeClr val="bg1"/>
                </a:solidFill>
                <a:latin typeface="Arial Rounded MT Bold" panose="020F0704030504030204" pitchFamily="34" charset="0"/>
              </a:rPr>
              <a:t> ? Pendant la guerre, le tunnel qui reliait " Strand ", ainsi appelée à son ouverture en 1907, à </a:t>
            </a:r>
            <a:r>
              <a:rPr lang="fr-FR" dirty="0" err="1" smtClean="0">
                <a:solidFill>
                  <a:schemeClr val="bg1"/>
                </a:solidFill>
                <a:latin typeface="Arial Rounded MT Bold" panose="020F0704030504030204" pitchFamily="34" charset="0"/>
              </a:rPr>
              <a:t>Holborn</a:t>
            </a:r>
            <a:r>
              <a:rPr lang="fr-FR" dirty="0" smtClean="0">
                <a:solidFill>
                  <a:schemeClr val="bg1"/>
                </a:solidFill>
                <a:latin typeface="Arial Rounded MT Bold" panose="020F0704030504030204" pitchFamily="34" charset="0"/>
              </a:rPr>
              <a:t> sur la Piccadilly Line, servait à protéger les œuvres d'art du British Museum. Ouverte jusqu'en 1994, elle servit ensuite de décor à de nombreux films. Cette année, le London Transport Museum propose aux intéressés de la visiter du 22 janvier au 15 février 2015.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14125672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7734"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2477533" y="137068"/>
            <a:ext cx="3100401"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La ville de </a:t>
            </a:r>
            <a:r>
              <a:rPr lang="fr-FR" sz="2000" b="1" dirty="0" err="1" smtClean="0">
                <a:solidFill>
                  <a:srgbClr val="C00000"/>
                </a:solidFill>
                <a:latin typeface="Arial Rounded MT Bold" panose="020F0704030504030204" pitchFamily="34" charset="0"/>
              </a:rPr>
              <a:t>Coober</a:t>
            </a:r>
            <a:r>
              <a:rPr lang="fr-FR" sz="2000" b="1" dirty="0" smtClean="0">
                <a:solidFill>
                  <a:srgbClr val="C00000"/>
                </a:solidFill>
                <a:latin typeface="Arial Rounded MT Bold" panose="020F0704030504030204" pitchFamily="34" charset="0"/>
              </a:rPr>
              <a:t> </a:t>
            </a:r>
            <a:r>
              <a:rPr lang="fr-FR" sz="2000" b="1" dirty="0" err="1" smtClean="0">
                <a:solidFill>
                  <a:srgbClr val="C00000"/>
                </a:solidFill>
                <a:latin typeface="Arial Rounded MT Bold" panose="020F0704030504030204" pitchFamily="34" charset="0"/>
              </a:rPr>
              <a:t>Pedy</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229600" y="1592244"/>
            <a:ext cx="3713584" cy="3693319"/>
          </a:xfrm>
          <a:prstGeom prst="rect">
            <a:avLst/>
          </a:prstGeom>
          <a:solidFill>
            <a:srgbClr val="FFC000"/>
          </a:solidFill>
          <a:ln w="76200">
            <a:solidFill>
              <a:srgbClr val="C00000"/>
            </a:solidFill>
          </a:ln>
        </p:spPr>
        <p:txBody>
          <a:bodyPr wrap="square">
            <a:spAutoFit/>
          </a:bodyPr>
          <a:lstStyle/>
          <a:p>
            <a:pPr algn="ctr"/>
            <a:r>
              <a:rPr lang="fr-FR" dirty="0" err="1" smtClean="0">
                <a:solidFill>
                  <a:schemeClr val="bg1"/>
                </a:solidFill>
                <a:latin typeface="Arial Rounded MT Bold" panose="020F0704030504030204" pitchFamily="34" charset="0"/>
              </a:rPr>
              <a:t>Coober</a:t>
            </a:r>
            <a:r>
              <a:rPr lang="fr-FR" dirty="0" smtClean="0">
                <a:solidFill>
                  <a:schemeClr val="bg1"/>
                </a:solidFill>
                <a:latin typeface="Arial Rounded MT Bold" panose="020F0704030504030204" pitchFamily="34" charset="0"/>
              </a:rPr>
              <a:t> </a:t>
            </a:r>
            <a:r>
              <a:rPr lang="fr-FR" dirty="0" err="1" smtClean="0">
                <a:solidFill>
                  <a:schemeClr val="bg1"/>
                </a:solidFill>
                <a:latin typeface="Arial Rounded MT Bold" panose="020F0704030504030204" pitchFamily="34" charset="0"/>
              </a:rPr>
              <a:t>Pedy</a:t>
            </a:r>
            <a:r>
              <a:rPr lang="fr-FR" dirty="0" smtClean="0">
                <a:solidFill>
                  <a:schemeClr val="bg1"/>
                </a:solidFill>
                <a:latin typeface="Arial Rounded MT Bold" panose="020F0704030504030204" pitchFamily="34" charset="0"/>
              </a:rPr>
              <a:t>, en Australie du Sud, est connue comme " la capitale mondiale de l'opale ". Ses chercheurs laissent des puits de mine un peu partout dans ce désert inhospitalier... mais ce n'est pas la seule curiosité de la ville. Ici, vous trouverez différentes constructions sous terre : des maisons, des églises, une bibliothèque, une auberge de jeunesse et même un camping !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770570559"/>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05334"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6816311" y="135467"/>
            <a:ext cx="2698046"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métro de Moscou</a:t>
            </a:r>
            <a:endParaRPr lang="fr-FR" sz="2000" b="1" dirty="0">
              <a:solidFill>
                <a:srgbClr val="C00000"/>
              </a:solidFill>
              <a:latin typeface="Arial Rounded MT Bold" panose="020F0704030504030204" pitchFamily="34" charset="0"/>
            </a:endParaRPr>
          </a:p>
        </p:txBody>
      </p:sp>
      <p:sp>
        <p:nvSpPr>
          <p:cNvPr id="4" name="Rectangle 3"/>
          <p:cNvSpPr/>
          <p:nvPr/>
        </p:nvSpPr>
        <p:spPr>
          <a:xfrm>
            <a:off x="167951" y="1166842"/>
            <a:ext cx="3801533" cy="4524315"/>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Le métro de Moscou est idéal pour échapper aux hivers rudes, mais pas seulement. Ses galeries constituent un réel musée souterrain et ses stations sont de véritables œuvres d'art. Ne manquez pas celles de </a:t>
            </a:r>
            <a:r>
              <a:rPr lang="fr-FR" dirty="0" err="1" smtClean="0">
                <a:solidFill>
                  <a:schemeClr val="bg1"/>
                </a:solidFill>
                <a:latin typeface="Arial Rounded MT Bold" panose="020F0704030504030204" pitchFamily="34" charset="0"/>
              </a:rPr>
              <a:t>Komsomolskaya</a:t>
            </a:r>
            <a:r>
              <a:rPr lang="fr-FR" dirty="0" smtClean="0">
                <a:solidFill>
                  <a:schemeClr val="bg1"/>
                </a:solidFill>
                <a:latin typeface="Arial Rounded MT Bold" panose="020F0704030504030204" pitchFamily="34" charset="0"/>
              </a:rPr>
              <a:t> (en photo), </a:t>
            </a:r>
            <a:r>
              <a:rPr lang="fr-FR" dirty="0" err="1" smtClean="0">
                <a:solidFill>
                  <a:schemeClr val="bg1"/>
                </a:solidFill>
                <a:latin typeface="Arial Rounded MT Bold" panose="020F0704030504030204" pitchFamily="34" charset="0"/>
              </a:rPr>
              <a:t>Novoslobodskaya</a:t>
            </a:r>
            <a:r>
              <a:rPr lang="fr-FR" dirty="0" smtClean="0">
                <a:solidFill>
                  <a:schemeClr val="bg1"/>
                </a:solidFill>
                <a:latin typeface="Arial Rounded MT Bold" panose="020F0704030504030204" pitchFamily="34" charset="0"/>
              </a:rPr>
              <a:t> ou </a:t>
            </a:r>
            <a:r>
              <a:rPr lang="fr-FR" dirty="0" err="1" smtClean="0">
                <a:solidFill>
                  <a:schemeClr val="bg1"/>
                </a:solidFill>
                <a:latin typeface="Arial Rounded MT Bold" panose="020F0704030504030204" pitchFamily="34" charset="0"/>
              </a:rPr>
              <a:t>Kievskaya</a:t>
            </a:r>
            <a:r>
              <a:rPr lang="fr-FR" dirty="0" smtClean="0">
                <a:solidFill>
                  <a:schemeClr val="bg1"/>
                </a:solidFill>
                <a:latin typeface="Arial Rounded MT Bold" panose="020F0704030504030204" pitchFamily="34" charset="0"/>
              </a:rPr>
              <a:t>, aussi imprononçables qu'élégantes ! Vous verrez défiler des lustres et des dorures, des tableaux et des statues, des vitraux et des mosaïques, bref, le quotidien des Moscovites.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20481595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1383"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419548" y="137586"/>
            <a:ext cx="5203669"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Les tunnels de Cu Chi à Ho Chi Minh City</a:t>
            </a:r>
            <a:endParaRPr lang="fr-FR" sz="2000" b="1" dirty="0">
              <a:solidFill>
                <a:srgbClr val="C00000"/>
              </a:solidFill>
              <a:latin typeface="Arial Rounded MT Bold" panose="020F0704030504030204" pitchFamily="34" charset="0"/>
            </a:endParaRPr>
          </a:p>
        </p:txBody>
      </p:sp>
      <p:sp>
        <p:nvSpPr>
          <p:cNvPr id="5" name="Rectangle 4"/>
          <p:cNvSpPr/>
          <p:nvPr/>
        </p:nvSpPr>
        <p:spPr>
          <a:xfrm>
            <a:off x="8192278" y="1305341"/>
            <a:ext cx="3788228" cy="4247317"/>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Des trappes camouflées, où l'on passe difficilement si ce n'est en levant les bras, plongent les visiteurs sans détour dans l'histoire de la guerre du Vietnam. Une fois sous terre, dans cet immense réseau de tunnels, on se retrouve parfois courbés, avançant à tâtons. Difficile alors d'imaginer la vie quotidienne du Viet </a:t>
            </a:r>
            <a:r>
              <a:rPr lang="fr-FR" dirty="0" err="1" smtClean="0">
                <a:solidFill>
                  <a:schemeClr val="bg1"/>
                </a:solidFill>
                <a:latin typeface="Arial Rounded MT Bold" panose="020F0704030504030204" pitchFamily="34" charset="0"/>
              </a:rPr>
              <a:t>Cong</a:t>
            </a:r>
            <a:r>
              <a:rPr lang="fr-FR" dirty="0" smtClean="0">
                <a:solidFill>
                  <a:schemeClr val="bg1"/>
                </a:solidFill>
                <a:latin typeface="Arial Rounded MT Bold" panose="020F0704030504030204" pitchFamily="34" charset="0"/>
              </a:rPr>
              <a:t> dans ces conditions effroyables, qui étaient, à certains moments de la guerre, jusqu'à 16 000 à vivre ici.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07691601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06693"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6015463" y="153023"/>
            <a:ext cx="4302460"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métro artistique de Stockholm</a:t>
            </a:r>
            <a:endParaRPr lang="fr-FR" sz="2000" b="1" dirty="0">
              <a:solidFill>
                <a:srgbClr val="C00000"/>
              </a:solidFill>
              <a:latin typeface="Arial Rounded MT Bold" panose="020F0704030504030204" pitchFamily="34" charset="0"/>
            </a:endParaRPr>
          </a:p>
        </p:txBody>
      </p:sp>
      <p:sp>
        <p:nvSpPr>
          <p:cNvPr id="4" name="Rectangle 3"/>
          <p:cNvSpPr/>
          <p:nvPr/>
        </p:nvSpPr>
        <p:spPr>
          <a:xfrm>
            <a:off x="206829" y="2136338"/>
            <a:ext cx="3801533" cy="2585323"/>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Si vous passez un week-end dans la capitale suédoise, ne manquez pas de descendre dans le </a:t>
            </a:r>
            <a:r>
              <a:rPr lang="fr-FR" dirty="0" err="1" smtClean="0">
                <a:solidFill>
                  <a:schemeClr val="bg1"/>
                </a:solidFill>
                <a:latin typeface="Arial Rounded MT Bold" panose="020F0704030504030204" pitchFamily="34" charset="0"/>
              </a:rPr>
              <a:t>Tunnelbana</a:t>
            </a:r>
            <a:r>
              <a:rPr lang="fr-FR" dirty="0" smtClean="0">
                <a:solidFill>
                  <a:schemeClr val="bg1"/>
                </a:solidFill>
                <a:latin typeface="Arial Rounded MT Bold" panose="020F0704030504030204" pitchFamily="34" charset="0"/>
              </a:rPr>
              <a:t>, son métro. Il paraît que ses 110 kilomètres, décorés depuis les années 50 par de nombreux artistes, en font la " plus longue exposition d'art du monde " !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26618122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7733" y="706657"/>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2580926" y="128601"/>
            <a:ext cx="2893613"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Greenbrier Bunker</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237028" y="1282998"/>
            <a:ext cx="3733799" cy="4247317"/>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C'était un secret pendant 30 ans, mais ce n'en est plus un ! Le Congrès des États-Unis avait construit, en pleine guerre froide, ce gigantesque bunker. À 219 mètres sous la surface du sol, tout était prévu : du dortoir de 1100 lits aux réservoirs d'eau géants, en passant par une salle de décontamination radioactive. Aujourd'hui, le luxueux </a:t>
            </a:r>
            <a:r>
              <a:rPr lang="fr-FR" dirty="0" err="1" smtClean="0">
                <a:solidFill>
                  <a:schemeClr val="bg1"/>
                </a:solidFill>
                <a:latin typeface="Arial Rounded MT Bold" panose="020F0704030504030204" pitchFamily="34" charset="0"/>
              </a:rPr>
              <a:t>resort</a:t>
            </a:r>
            <a:r>
              <a:rPr lang="fr-FR" dirty="0" smtClean="0">
                <a:solidFill>
                  <a:schemeClr val="bg1"/>
                </a:solidFill>
                <a:latin typeface="Arial Rounded MT Bold" panose="020F0704030504030204" pitchFamily="34" charset="0"/>
              </a:rPr>
              <a:t> The Greenbrier permet aux visiteurs de parcourir une partie de ce lieu unique.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76942825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56245"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6166741" y="137240"/>
            <a:ext cx="4099007"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La ville souterraine de Montréal</a:t>
            </a:r>
            <a:endParaRPr lang="fr-FR" sz="2000" b="1" dirty="0">
              <a:solidFill>
                <a:srgbClr val="C00000"/>
              </a:solidFill>
              <a:latin typeface="Arial Rounded MT Bold" panose="020F0704030504030204" pitchFamily="34" charset="0"/>
            </a:endParaRPr>
          </a:p>
        </p:txBody>
      </p:sp>
      <p:sp>
        <p:nvSpPr>
          <p:cNvPr id="4" name="Rectangle 3"/>
          <p:cNvSpPr/>
          <p:nvPr/>
        </p:nvSpPr>
        <p:spPr>
          <a:xfrm>
            <a:off x="237068" y="1859339"/>
            <a:ext cx="3792548" cy="3139321"/>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Avec une température moyenne de près de -10°C en janvier, les Montréalais préfèrent déserter les rues et rester bien au chaud sous terre... Le réseau piétonnier souterrain de Montréal (RÉSO) est fait pour cela, avec 30 kilomètres de corridors que côtoient bureaux, logements, restaurants, magasins et hôtels.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408740962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62425"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039332" y="186267"/>
            <a:ext cx="5966185"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bar souterrain de l'Hôtel More à Dubrovnik</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178801" y="2274838"/>
            <a:ext cx="3767666" cy="2308324"/>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Ici, dans la grotte naturelle du bar de l'Hôtel More, on peut déguster de délicieux cocktails dans un cadre enchanteur... Et si vous avez envie de prendre l'air, il suffit de sortir sur la terrasse. La vue sur la baie est imprenable.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50917106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11679"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6016473" y="150718"/>
            <a:ext cx="4310411"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Global </a:t>
            </a:r>
            <a:r>
              <a:rPr lang="fr-FR" sz="2000" b="1" dirty="0" err="1" smtClean="0">
                <a:solidFill>
                  <a:srgbClr val="C00000"/>
                </a:solidFill>
                <a:latin typeface="Arial Rounded MT Bold" panose="020F0704030504030204" pitchFamily="34" charset="0"/>
              </a:rPr>
              <a:t>Seed</a:t>
            </a:r>
            <a:r>
              <a:rPr lang="fr-FR" sz="2000" b="1" dirty="0" smtClean="0">
                <a:solidFill>
                  <a:srgbClr val="C00000"/>
                </a:solidFill>
                <a:latin typeface="Arial Rounded MT Bold" panose="020F0704030504030204" pitchFamily="34" charset="0"/>
              </a:rPr>
              <a:t> </a:t>
            </a:r>
            <a:r>
              <a:rPr lang="fr-FR" sz="2000" b="1" dirty="0" err="1" smtClean="0">
                <a:solidFill>
                  <a:srgbClr val="C00000"/>
                </a:solidFill>
                <a:latin typeface="Arial Rounded MT Bold" panose="020F0704030504030204" pitchFamily="34" charset="0"/>
              </a:rPr>
              <a:t>Vault</a:t>
            </a:r>
            <a:r>
              <a:rPr lang="fr-FR" sz="2000" b="1" dirty="0" smtClean="0">
                <a:solidFill>
                  <a:srgbClr val="C00000"/>
                </a:solidFill>
                <a:latin typeface="Arial Rounded MT Bold" panose="020F0704030504030204" pitchFamily="34" charset="0"/>
              </a:rPr>
              <a:t> de Svalbard</a:t>
            </a:r>
            <a:endParaRPr lang="fr-FR" sz="2000" b="1" dirty="0">
              <a:solidFill>
                <a:srgbClr val="C00000"/>
              </a:solidFill>
              <a:latin typeface="Arial Rounded MT Bold" panose="020F0704030504030204" pitchFamily="34" charset="0"/>
            </a:endParaRPr>
          </a:p>
        </p:txBody>
      </p:sp>
      <p:sp>
        <p:nvSpPr>
          <p:cNvPr id="4" name="Rectangle 3"/>
          <p:cNvSpPr/>
          <p:nvPr/>
        </p:nvSpPr>
        <p:spPr>
          <a:xfrm>
            <a:off x="167778" y="1859339"/>
            <a:ext cx="3793067" cy="3139321"/>
          </a:xfrm>
          <a:prstGeom prst="rect">
            <a:avLst/>
          </a:prstGeom>
          <a:solidFill>
            <a:srgbClr val="FFC000"/>
          </a:solidFill>
          <a:ln w="76200">
            <a:solidFill>
              <a:srgbClr val="C00000"/>
            </a:solidFill>
          </a:ln>
        </p:spPr>
        <p:txBody>
          <a:bodyPr wrap="square">
            <a:spAutoFit/>
          </a:bodyPr>
          <a:lstStyle/>
          <a:p>
            <a:pPr algn="ctr"/>
            <a:r>
              <a:rPr lang="fr-FR" b="0" i="0" dirty="0" smtClean="0">
                <a:solidFill>
                  <a:schemeClr val="bg1"/>
                </a:solidFill>
                <a:effectLst/>
                <a:latin typeface="Arial Rounded MT Bold" panose="020F0704030504030204" pitchFamily="34" charset="0"/>
              </a:rPr>
              <a:t>Une des plus précieuses choses de la Terre est gardée dans cette chambre forte, sur l'île de Spitzberg en Norvège. A un millier de kilomètre du Pôle Nord, on ne trouve dans ce coffre-fort ni or ni argent, mais les graines issues des cultures vivrières de notre planète. Sans autorisation spéciale, impossible de le visiter.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2075811989"/>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59267"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2612728" y="146571"/>
            <a:ext cx="2813078"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L'Eco Cycle de Tokyo</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210076" y="1582340"/>
            <a:ext cx="3821057" cy="3693319"/>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L'Eco Cycle de Tokyo, conçu par l'entreprise </a:t>
            </a:r>
            <a:r>
              <a:rPr lang="fr-FR" dirty="0" err="1" smtClean="0">
                <a:solidFill>
                  <a:schemeClr val="bg1"/>
                </a:solidFill>
                <a:latin typeface="Arial Rounded MT Bold" panose="020F0704030504030204" pitchFamily="34" charset="0"/>
              </a:rPr>
              <a:t>Giken</a:t>
            </a:r>
            <a:r>
              <a:rPr lang="fr-FR" dirty="0" smtClean="0">
                <a:solidFill>
                  <a:schemeClr val="bg1"/>
                </a:solidFill>
                <a:latin typeface="Arial Rounded MT Bold" panose="020F0704030504030204" pitchFamily="34" charset="0"/>
              </a:rPr>
              <a:t>, est un moyen ingénieux pour ranger son vélo en toute sécurité. Le principe est simple : on l'avance sur une plateforme et on appuie sur un bouton. Les portes s'ouvrent et un robot attrape votre deux-roues. Celui-ci est ensuite descendu dans un parking sous terre, en attendant que son propriétaire revienne le chercher !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88725776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09065"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4972965" y="162468"/>
            <a:ext cx="6392199"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a:t>
            </a:r>
            <a:r>
              <a:rPr lang="fr-FR" sz="2000" b="1" dirty="0" err="1" smtClean="0">
                <a:solidFill>
                  <a:srgbClr val="C00000"/>
                </a:solidFill>
                <a:latin typeface="Arial Rounded MT Bold" panose="020F0704030504030204" pitchFamily="34" charset="0"/>
              </a:rPr>
              <a:t>Lowline</a:t>
            </a:r>
            <a:r>
              <a:rPr lang="fr-FR" sz="2000" b="1" dirty="0" smtClean="0">
                <a:solidFill>
                  <a:srgbClr val="C00000"/>
                </a:solidFill>
                <a:latin typeface="Arial Rounded MT Bold" panose="020F0704030504030204" pitchFamily="34" charset="0"/>
              </a:rPr>
              <a:t>, premier jardin souterrain de New-York</a:t>
            </a:r>
            <a:endParaRPr lang="fr-FR" sz="2000" b="1" dirty="0">
              <a:solidFill>
                <a:srgbClr val="C00000"/>
              </a:solidFill>
              <a:latin typeface="Arial Rounded MT Bold" panose="020F0704030504030204" pitchFamily="34" charset="0"/>
            </a:endParaRPr>
          </a:p>
        </p:txBody>
      </p:sp>
      <p:sp>
        <p:nvSpPr>
          <p:cNvPr id="4" name="Rectangle 3"/>
          <p:cNvSpPr/>
          <p:nvPr/>
        </p:nvSpPr>
        <p:spPr>
          <a:xfrm>
            <a:off x="271278" y="1720840"/>
            <a:ext cx="3694715" cy="3416320"/>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Le premier parc souterrain du monde, c'est pour 2018 ! Un ingénieur de la NASA, James </a:t>
            </a:r>
            <a:r>
              <a:rPr lang="fr-FR" dirty="0" err="1" smtClean="0">
                <a:solidFill>
                  <a:schemeClr val="bg1"/>
                </a:solidFill>
                <a:latin typeface="Arial Rounded MT Bold" panose="020F0704030504030204" pitchFamily="34" charset="0"/>
              </a:rPr>
              <a:t>Ramsey</a:t>
            </a:r>
            <a:r>
              <a:rPr lang="fr-FR" dirty="0" smtClean="0">
                <a:solidFill>
                  <a:schemeClr val="bg1"/>
                </a:solidFill>
                <a:latin typeface="Arial Rounded MT Bold" panose="020F0704030504030204" pitchFamily="34" charset="0"/>
              </a:rPr>
              <a:t>, et un architecte de </a:t>
            </a:r>
            <a:r>
              <a:rPr lang="fr-FR" dirty="0" err="1" smtClean="0">
                <a:solidFill>
                  <a:schemeClr val="bg1"/>
                </a:solidFill>
                <a:latin typeface="Arial Rounded MT Bold" panose="020F0704030504030204" pitchFamily="34" charset="0"/>
              </a:rPr>
              <a:t>Raad</a:t>
            </a:r>
            <a:r>
              <a:rPr lang="fr-FR" dirty="0" smtClean="0">
                <a:solidFill>
                  <a:schemeClr val="bg1"/>
                </a:solidFill>
                <a:latin typeface="Arial Rounded MT Bold" panose="020F0704030504030204" pitchFamily="34" charset="0"/>
              </a:rPr>
              <a:t> Studio, Dan </a:t>
            </a:r>
            <a:r>
              <a:rPr lang="fr-FR" dirty="0" err="1" smtClean="0">
                <a:solidFill>
                  <a:schemeClr val="bg1"/>
                </a:solidFill>
                <a:latin typeface="Arial Rounded MT Bold" panose="020F0704030504030204" pitchFamily="34" charset="0"/>
              </a:rPr>
              <a:t>Barasch</a:t>
            </a:r>
            <a:r>
              <a:rPr lang="fr-FR" dirty="0" smtClean="0">
                <a:solidFill>
                  <a:schemeClr val="bg1"/>
                </a:solidFill>
                <a:latin typeface="Arial Rounded MT Bold" panose="020F0704030504030204" pitchFamily="34" charset="0"/>
              </a:rPr>
              <a:t>, sont à l'origine de cette formidable initiative. En imaginant un joli jardin à la place d'une ancienne station de Trolleybus, on se dit que le côté " sombre " associé au sous-sol est bel et bien révolu.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302083329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63017" y="916941"/>
            <a:ext cx="7920000" cy="5024117"/>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1102377" y="230839"/>
            <a:ext cx="5841279"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Que faire des stations fantômes parisiennes ?</a:t>
            </a:r>
            <a:endParaRPr lang="fr-FR" sz="2000" b="1" dirty="0">
              <a:solidFill>
                <a:srgbClr val="C00000"/>
              </a:solidFill>
              <a:latin typeface="Arial Rounded MT Bold" panose="020F0704030504030204" pitchFamily="34" charset="0"/>
            </a:endParaRPr>
          </a:p>
        </p:txBody>
      </p:sp>
      <p:sp>
        <p:nvSpPr>
          <p:cNvPr id="4" name="Rectangle 3"/>
          <p:cNvSpPr/>
          <p:nvPr/>
        </p:nvSpPr>
        <p:spPr>
          <a:xfrm>
            <a:off x="8204201" y="2274837"/>
            <a:ext cx="3793088" cy="2308324"/>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Piscine, jardin, restaurant, boîte de nuit... on pourrait faire de nombreuses choses d'une station abandonnée du métro parisien. C'était le pari, plutôt original, de la candidate UMP Nathalie Kosciusko-</a:t>
            </a:r>
            <a:r>
              <a:rPr lang="fr-FR" dirty="0" err="1" smtClean="0">
                <a:solidFill>
                  <a:schemeClr val="bg1"/>
                </a:solidFill>
                <a:latin typeface="Arial Rounded MT Bold" panose="020F0704030504030204" pitchFamily="34" charset="0"/>
              </a:rPr>
              <a:t>Morizet</a:t>
            </a:r>
            <a:r>
              <a:rPr lang="fr-FR" dirty="0" smtClean="0">
                <a:solidFill>
                  <a:schemeClr val="bg1"/>
                </a:solidFill>
                <a:latin typeface="Arial Rounded MT Bold" panose="020F0704030504030204" pitchFamily="34" charset="0"/>
              </a:rPr>
              <a:t> aux municipales 2014.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411133675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4212039" y="729000"/>
            <a:ext cx="7920000" cy="540000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5023933" y="143934"/>
            <a:ext cx="6296211" cy="400110"/>
          </a:xfrm>
          <a:prstGeom prst="rect">
            <a:avLst/>
          </a:prstGeom>
        </p:spPr>
        <p:txBody>
          <a:bodyPr wrap="none">
            <a:spAutoFit/>
          </a:bodyPr>
          <a:lstStyle/>
          <a:p>
            <a:r>
              <a:rPr lang="fr-FR" sz="2000" b="1" dirty="0" smtClean="0">
                <a:solidFill>
                  <a:srgbClr val="C00000"/>
                </a:solidFill>
                <a:latin typeface="Arial Rounded MT Bold" panose="020F0704030504030204" pitchFamily="34" charset="0"/>
              </a:rPr>
              <a:t>Le « </a:t>
            </a:r>
            <a:r>
              <a:rPr lang="fr-FR" sz="2000" b="1" dirty="0" err="1" smtClean="0">
                <a:solidFill>
                  <a:srgbClr val="C00000"/>
                </a:solidFill>
                <a:latin typeface="Arial Rounded MT Bold" panose="020F0704030504030204" pitchFamily="34" charset="0"/>
              </a:rPr>
              <a:t>earthscraper</a:t>
            </a:r>
            <a:r>
              <a:rPr lang="fr-FR" sz="2000" b="1" dirty="0" smtClean="0">
                <a:solidFill>
                  <a:srgbClr val="C00000"/>
                </a:solidFill>
                <a:latin typeface="Arial Rounded MT Bold" panose="020F0704030504030204" pitchFamily="34" charset="0"/>
              </a:rPr>
              <a:t> » de Mexico, un projet futuriste</a:t>
            </a:r>
            <a:endParaRPr lang="fr-FR" sz="2000" b="1" dirty="0">
              <a:solidFill>
                <a:srgbClr val="C00000"/>
              </a:solidFill>
              <a:latin typeface="Arial Rounded MT Bold" panose="020F0704030504030204" pitchFamily="34" charset="0"/>
            </a:endParaRPr>
          </a:p>
        </p:txBody>
      </p:sp>
      <p:sp>
        <p:nvSpPr>
          <p:cNvPr id="4" name="Rectangle 3"/>
          <p:cNvSpPr/>
          <p:nvPr/>
        </p:nvSpPr>
        <p:spPr>
          <a:xfrm>
            <a:off x="262812" y="1166842"/>
            <a:ext cx="3733800" cy="4524315"/>
          </a:xfrm>
          <a:prstGeom prst="rect">
            <a:avLst/>
          </a:prstGeom>
          <a:solidFill>
            <a:srgbClr val="FFC000"/>
          </a:solidFill>
          <a:ln w="76200">
            <a:solidFill>
              <a:srgbClr val="C00000"/>
            </a:solidFill>
          </a:ln>
        </p:spPr>
        <p:txBody>
          <a:bodyPr wrap="square">
            <a:spAutoFit/>
          </a:bodyPr>
          <a:lstStyle/>
          <a:p>
            <a:pPr algn="ctr"/>
            <a:r>
              <a:rPr lang="fr-FR" dirty="0" smtClean="0">
                <a:solidFill>
                  <a:schemeClr val="bg1"/>
                </a:solidFill>
                <a:latin typeface="Arial Rounded MT Bold" panose="020F0704030504030204" pitchFamily="34" charset="0"/>
              </a:rPr>
              <a:t>Cette construction frappe déjà par son nom. Ce n'est pas un " </a:t>
            </a:r>
            <a:r>
              <a:rPr lang="fr-FR" dirty="0" err="1" smtClean="0">
                <a:solidFill>
                  <a:schemeClr val="bg1"/>
                </a:solidFill>
                <a:latin typeface="Arial Rounded MT Bold" panose="020F0704030504030204" pitchFamily="34" charset="0"/>
              </a:rPr>
              <a:t>skyscraper</a:t>
            </a:r>
            <a:r>
              <a:rPr lang="fr-FR" dirty="0" smtClean="0">
                <a:solidFill>
                  <a:schemeClr val="bg1"/>
                </a:solidFill>
                <a:latin typeface="Arial Rounded MT Bold" panose="020F0704030504030204" pitchFamily="34" charset="0"/>
              </a:rPr>
              <a:t> ", mais un " </a:t>
            </a:r>
            <a:r>
              <a:rPr lang="fr-FR" dirty="0" err="1" smtClean="0">
                <a:solidFill>
                  <a:schemeClr val="bg1"/>
                </a:solidFill>
                <a:latin typeface="Arial Rounded MT Bold" panose="020F0704030504030204" pitchFamily="34" charset="0"/>
              </a:rPr>
              <a:t>earthscraper</a:t>
            </a:r>
            <a:r>
              <a:rPr lang="fr-FR" dirty="0" smtClean="0">
                <a:solidFill>
                  <a:schemeClr val="bg1"/>
                </a:solidFill>
                <a:latin typeface="Arial Rounded MT Bold" panose="020F0704030504030204" pitchFamily="34" charset="0"/>
              </a:rPr>
              <a:t> " ! D'une taille similaire à la Tour Eiffel, cette pyramide inversée plongerait à 300 mètres sous le sol de la capitale mexicaine. Conçu par Bunker </a:t>
            </a:r>
            <a:r>
              <a:rPr lang="fr-FR" dirty="0" err="1" smtClean="0">
                <a:solidFill>
                  <a:schemeClr val="bg1"/>
                </a:solidFill>
                <a:latin typeface="Arial Rounded MT Bold" panose="020F0704030504030204" pitchFamily="34" charset="0"/>
              </a:rPr>
              <a:t>Arquitectura</a:t>
            </a:r>
            <a:r>
              <a:rPr lang="fr-FR" dirty="0" smtClean="0">
                <a:solidFill>
                  <a:schemeClr val="bg1"/>
                </a:solidFill>
                <a:latin typeface="Arial Rounded MT Bold" panose="020F0704030504030204" pitchFamily="34" charset="0"/>
              </a:rPr>
              <a:t>, l'espace comprendrait un centre culturel, des bureaux, des commerces et même des logements. Faire quelques pas au 65ème étage de ce projet futuriste, cela doit faire un drôle d'effet. Attendons de voir. </a:t>
            </a:r>
            <a:endParaRPr lang="fr-FR"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98275180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738562" y="2028825"/>
            <a:ext cx="4714875" cy="280035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410896870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onds dans l’eau">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Ronds dans l’eau">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acé">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12700" cap="flat" cmpd="sng" algn="ctr">
          <a:solidFill>
            <a:schemeClr val="phClr">
              <a:tint val="95000"/>
              <a:shade val="95000"/>
              <a:satMod val="120000"/>
            </a:schemeClr>
          </a:solidFill>
          <a:prstDash val="solid"/>
        </a:ln>
        <a:ln w="55000" cap="flat" cmpd="thickThin" algn="ctr">
          <a:solidFill>
            <a:schemeClr val="phClr">
              <a:tint val="90000"/>
              <a:satMod val="130000"/>
            </a:schemeClr>
          </a:solidFill>
          <a:prstDash val="solid"/>
        </a:ln>
        <a:ln w="50800" cap="flat" cmpd="sng"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Ronds dans l’eau</Template>
  <TotalTime>351</TotalTime>
  <Words>2161</Words>
  <Application>Microsoft Office PowerPoint</Application>
  <PresentationFormat>Grand écran</PresentationFormat>
  <Paragraphs>63</Paragraphs>
  <Slides>32</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Arial</vt:lpstr>
      <vt:lpstr>Arial Rounded MT Bold</vt:lpstr>
      <vt:lpstr>Tw Cen MT</vt:lpstr>
      <vt:lpstr>Ronds dans l’eau</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18</cp:revision>
  <dcterms:created xsi:type="dcterms:W3CDTF">2014-12-17T22:09:36Z</dcterms:created>
  <dcterms:modified xsi:type="dcterms:W3CDTF">2014-12-19T14:40:46Z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2720275</vt:lpwstr>
  </property>
  <property fmtid="{D5CDD505-2E9C-101B-9397-08002B2CF9AE}" pid="3" name="NXPowerLiteSettings">
    <vt:lpwstr>F8000400038000</vt:lpwstr>
  </property>
  <property fmtid="{D5CDD505-2E9C-101B-9397-08002B2CF9AE}" pid="4" name="NXPowerLiteVersion">
    <vt:lpwstr>D6.1.0</vt:lpwstr>
  </property>
</Properties>
</file>