
<file path=[Content_Types].xml><?xml version="1.0" encoding="utf-8"?>
<Types xmlns="http://schemas.openxmlformats.org/package/2006/content-types">
  <Default Extension="mp3" ContentType="audio/mpeg"/>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96"/>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890" autoAdjust="0"/>
    <p:restoredTop sz="94660"/>
  </p:normalViewPr>
  <p:slideViewPr>
    <p:cSldViewPr snapToGrid="0">
      <p:cViewPr varScale="1">
        <p:scale>
          <a:sx n="78" d="100"/>
          <a:sy n="78" d="100"/>
        </p:scale>
        <p:origin x="642"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FEFF5401-3A07-450F-B601-A50D33C6F5FA}" type="datetimeFigureOut">
              <a:rPr lang="fr-FR" smtClean="0"/>
              <a:t>30/10/2014</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BC588CA6-6A2D-4AF2-ACF0-4B68ED639C68}" type="slidenum">
              <a:rPr lang="fr-FR" smtClean="0"/>
              <a:t>‹N°›</a:t>
            </a:fld>
            <a:endParaRPr lang="fr-FR"/>
          </a:p>
        </p:txBody>
      </p:sp>
    </p:spTree>
    <p:extLst>
      <p:ext uri="{BB962C8B-B14F-4D97-AF65-F5344CB8AC3E}">
        <p14:creationId xmlns:p14="http://schemas.microsoft.com/office/powerpoint/2010/main" val="345529147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EFF5401-3A07-450F-B601-A50D33C6F5FA}" type="datetimeFigureOut">
              <a:rPr lang="fr-FR" smtClean="0"/>
              <a:t>30/10/2014</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BC588CA6-6A2D-4AF2-ACF0-4B68ED639C68}" type="slidenum">
              <a:rPr lang="fr-FR" smtClean="0"/>
              <a:t>‹N°›</a:t>
            </a:fld>
            <a:endParaRPr lang="fr-FR"/>
          </a:p>
        </p:txBody>
      </p:sp>
    </p:spTree>
    <p:extLst>
      <p:ext uri="{BB962C8B-B14F-4D97-AF65-F5344CB8AC3E}">
        <p14:creationId xmlns:p14="http://schemas.microsoft.com/office/powerpoint/2010/main" val="227840821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FEFF5401-3A07-450F-B601-A50D33C6F5FA}" type="datetimeFigureOut">
              <a:rPr lang="fr-FR" smtClean="0"/>
              <a:t>30/10/2014</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BC588CA6-6A2D-4AF2-ACF0-4B68ED639C68}" type="slidenum">
              <a:rPr lang="fr-FR" smtClean="0"/>
              <a:t>‹N°›</a:t>
            </a:fld>
            <a:endParaRPr lang="fr-FR"/>
          </a:p>
        </p:txBody>
      </p:sp>
    </p:spTree>
    <p:extLst>
      <p:ext uri="{BB962C8B-B14F-4D97-AF65-F5344CB8AC3E}">
        <p14:creationId xmlns:p14="http://schemas.microsoft.com/office/powerpoint/2010/main" val="231049820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FEFF5401-3A07-450F-B601-A50D33C6F5FA}" type="datetimeFigureOut">
              <a:rPr lang="fr-FR" smtClean="0"/>
              <a:t>30/10/2014</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BC588CA6-6A2D-4AF2-ACF0-4B68ED639C68}" type="slidenum">
              <a:rPr lang="fr-FR" smtClean="0"/>
              <a:t>‹N°›</a:t>
            </a:fld>
            <a:endParaRPr lang="fr-FR"/>
          </a:p>
        </p:txBody>
      </p:sp>
    </p:spTree>
    <p:extLst>
      <p:ext uri="{BB962C8B-B14F-4D97-AF65-F5344CB8AC3E}">
        <p14:creationId xmlns:p14="http://schemas.microsoft.com/office/powerpoint/2010/main" val="267518039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FEFF5401-3A07-450F-B601-A50D33C6F5FA}" type="datetimeFigureOut">
              <a:rPr lang="fr-FR" smtClean="0"/>
              <a:t>30/10/2014</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BC588CA6-6A2D-4AF2-ACF0-4B68ED639C68}" type="slidenum">
              <a:rPr lang="fr-FR" smtClean="0"/>
              <a:t>‹N°›</a:t>
            </a:fld>
            <a:endParaRPr lang="fr-FR"/>
          </a:p>
        </p:txBody>
      </p:sp>
    </p:spTree>
    <p:extLst>
      <p:ext uri="{BB962C8B-B14F-4D97-AF65-F5344CB8AC3E}">
        <p14:creationId xmlns:p14="http://schemas.microsoft.com/office/powerpoint/2010/main" val="261260559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FEFF5401-3A07-450F-B601-A50D33C6F5FA}" type="datetimeFigureOut">
              <a:rPr lang="fr-FR" smtClean="0"/>
              <a:t>30/10/2014</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BC588CA6-6A2D-4AF2-ACF0-4B68ED639C68}" type="slidenum">
              <a:rPr lang="fr-FR" smtClean="0"/>
              <a:t>‹N°›</a:t>
            </a:fld>
            <a:endParaRPr lang="fr-FR"/>
          </a:p>
        </p:txBody>
      </p:sp>
    </p:spTree>
    <p:extLst>
      <p:ext uri="{BB962C8B-B14F-4D97-AF65-F5344CB8AC3E}">
        <p14:creationId xmlns:p14="http://schemas.microsoft.com/office/powerpoint/2010/main" val="136763275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FEFF5401-3A07-450F-B601-A50D33C6F5FA}" type="datetimeFigureOut">
              <a:rPr lang="fr-FR" smtClean="0"/>
              <a:t>30/10/2014</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BC588CA6-6A2D-4AF2-ACF0-4B68ED639C68}" type="slidenum">
              <a:rPr lang="fr-FR" smtClean="0"/>
              <a:t>‹N°›</a:t>
            </a:fld>
            <a:endParaRPr lang="fr-FR"/>
          </a:p>
        </p:txBody>
      </p:sp>
    </p:spTree>
    <p:extLst>
      <p:ext uri="{BB962C8B-B14F-4D97-AF65-F5344CB8AC3E}">
        <p14:creationId xmlns:p14="http://schemas.microsoft.com/office/powerpoint/2010/main" val="17687598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FEFF5401-3A07-450F-B601-A50D33C6F5FA}" type="datetimeFigureOut">
              <a:rPr lang="fr-FR" smtClean="0"/>
              <a:t>30/10/2014</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BC588CA6-6A2D-4AF2-ACF0-4B68ED639C68}" type="slidenum">
              <a:rPr lang="fr-FR" smtClean="0"/>
              <a:t>‹N°›</a:t>
            </a:fld>
            <a:endParaRPr lang="fr-FR"/>
          </a:p>
        </p:txBody>
      </p:sp>
    </p:spTree>
    <p:extLst>
      <p:ext uri="{BB962C8B-B14F-4D97-AF65-F5344CB8AC3E}">
        <p14:creationId xmlns:p14="http://schemas.microsoft.com/office/powerpoint/2010/main" val="92461356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FEFF5401-3A07-450F-B601-A50D33C6F5FA}" type="datetimeFigureOut">
              <a:rPr lang="fr-FR" smtClean="0"/>
              <a:t>30/10/2014</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BC588CA6-6A2D-4AF2-ACF0-4B68ED639C68}" type="slidenum">
              <a:rPr lang="fr-FR" smtClean="0"/>
              <a:t>‹N°›</a:t>
            </a:fld>
            <a:endParaRPr lang="fr-FR"/>
          </a:p>
        </p:txBody>
      </p:sp>
    </p:spTree>
    <p:extLst>
      <p:ext uri="{BB962C8B-B14F-4D97-AF65-F5344CB8AC3E}">
        <p14:creationId xmlns:p14="http://schemas.microsoft.com/office/powerpoint/2010/main" val="222736571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EFF5401-3A07-450F-B601-A50D33C6F5FA}" type="datetimeFigureOut">
              <a:rPr lang="fr-FR" smtClean="0"/>
              <a:t>30/10/2014</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BC588CA6-6A2D-4AF2-ACF0-4B68ED639C68}" type="slidenum">
              <a:rPr lang="fr-FR" smtClean="0"/>
              <a:t>‹N°›</a:t>
            </a:fld>
            <a:endParaRPr lang="fr-FR"/>
          </a:p>
        </p:txBody>
      </p:sp>
    </p:spTree>
    <p:extLst>
      <p:ext uri="{BB962C8B-B14F-4D97-AF65-F5344CB8AC3E}">
        <p14:creationId xmlns:p14="http://schemas.microsoft.com/office/powerpoint/2010/main" val="55579182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EFF5401-3A07-450F-B601-A50D33C6F5FA}" type="datetimeFigureOut">
              <a:rPr lang="fr-FR" smtClean="0"/>
              <a:t>30/10/2014</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BC588CA6-6A2D-4AF2-ACF0-4B68ED639C68}" type="slidenum">
              <a:rPr lang="fr-FR" smtClean="0"/>
              <a:t>‹N°›</a:t>
            </a:fld>
            <a:endParaRPr lang="fr-FR"/>
          </a:p>
        </p:txBody>
      </p:sp>
    </p:spTree>
    <p:extLst>
      <p:ext uri="{BB962C8B-B14F-4D97-AF65-F5344CB8AC3E}">
        <p14:creationId xmlns:p14="http://schemas.microsoft.com/office/powerpoint/2010/main" val="123857759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1">
            <a:lumMod val="60000"/>
            <a:lumOff val="40000"/>
          </a:schemeClr>
        </a:soli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EFF5401-3A07-450F-B601-A50D33C6F5FA}" type="datetimeFigureOut">
              <a:rPr lang="fr-FR" smtClean="0"/>
              <a:t>30/10/2014</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C588CA6-6A2D-4AF2-ACF0-4B68ED639C68}" type="slidenum">
              <a:rPr lang="fr-FR" smtClean="0"/>
              <a:t>‹N°›</a:t>
            </a:fld>
            <a:endParaRPr lang="fr-FR"/>
          </a:p>
        </p:txBody>
      </p:sp>
    </p:spTree>
    <p:extLst>
      <p:ext uri="{BB962C8B-B14F-4D97-AF65-F5344CB8AC3E}">
        <p14:creationId xmlns:p14="http://schemas.microsoft.com/office/powerpoint/2010/main" val="34721336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mp3"/><Relationship Id="rId1" Type="http://schemas.microsoft.com/office/2007/relationships/media" Target="../media/media1.mp3"/><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75491" y="2717953"/>
            <a:ext cx="11841018" cy="1754326"/>
          </a:xfrm>
          <a:prstGeom prst="rect">
            <a:avLst/>
          </a:prstGeom>
          <a:noFill/>
        </p:spPr>
        <p:txBody>
          <a:bodyPr wrap="square" lIns="91440" tIns="45720" rIns="91440" bIns="45720">
            <a:prstTxWarp prst="textWave2">
              <a:avLst/>
            </a:prstTxWarp>
            <a:spAutoFit/>
          </a:bodyPr>
          <a:lstStyle/>
          <a:p>
            <a:pPr algn="ctr"/>
            <a:r>
              <a:rPr lang="fr-FR" sz="5400" b="1" cap="none" spc="0" dirty="0" smtClean="0">
                <a:ln w="22225">
                  <a:solidFill>
                    <a:schemeClr val="accent2"/>
                  </a:solidFill>
                  <a:prstDash val="solid"/>
                </a:ln>
                <a:solidFill>
                  <a:srgbClr val="C00000"/>
                </a:solidFill>
                <a:effectLst>
                  <a:outerShdw blurRad="38100" dist="38100" dir="2700000" algn="tl">
                    <a:srgbClr val="000000">
                      <a:alpha val="43137"/>
                    </a:srgbClr>
                  </a:outerShdw>
                </a:effectLst>
              </a:rPr>
              <a:t>LA FONDATION LOUIS VUITTON</a:t>
            </a:r>
          </a:p>
          <a:p>
            <a:pPr algn="ctr"/>
            <a:r>
              <a:rPr lang="fr-FR" sz="5400" b="1" dirty="0" smtClean="0">
                <a:ln w="22225">
                  <a:solidFill>
                    <a:schemeClr val="accent2"/>
                  </a:solidFill>
                  <a:prstDash val="solid"/>
                </a:ln>
                <a:solidFill>
                  <a:srgbClr val="C00000"/>
                </a:solidFill>
                <a:effectLst>
                  <a:outerShdw blurRad="38100" dist="38100" dir="2700000" algn="tl">
                    <a:srgbClr val="000000">
                      <a:alpha val="43137"/>
                    </a:srgbClr>
                  </a:outerShdw>
                </a:effectLst>
              </a:rPr>
              <a:t>PAR MODESTO</a:t>
            </a:r>
            <a:r>
              <a:rPr lang="fr-FR" sz="5400" b="1" cap="none" spc="0" dirty="0" smtClean="0">
                <a:ln w="22225">
                  <a:solidFill>
                    <a:schemeClr val="accent2"/>
                  </a:solidFill>
                  <a:prstDash val="solid"/>
                </a:ln>
                <a:solidFill>
                  <a:srgbClr val="C00000"/>
                </a:solidFill>
                <a:effectLst>
                  <a:outerShdw blurRad="38100" dist="38100" dir="2700000" algn="tl">
                    <a:srgbClr val="000000">
                      <a:alpha val="43137"/>
                    </a:srgbClr>
                  </a:outerShdw>
                </a:effectLst>
              </a:rPr>
              <a:t> </a:t>
            </a:r>
            <a:endParaRPr lang="fr-FR" sz="5400" b="1" cap="none" spc="0" dirty="0">
              <a:ln w="22225">
                <a:solidFill>
                  <a:schemeClr val="accent2"/>
                </a:solidFill>
                <a:prstDash val="solid"/>
              </a:ln>
              <a:solidFill>
                <a:srgbClr val="C00000"/>
              </a:solidFill>
              <a:effectLst>
                <a:outerShdw blurRad="38100" dist="38100" dir="2700000" algn="tl">
                  <a:srgbClr val="000000">
                    <a:alpha val="43137"/>
                  </a:srgbClr>
                </a:outerShdw>
              </a:effectLst>
            </a:endParaRPr>
          </a:p>
        </p:txBody>
      </p:sp>
      <p:sp>
        <p:nvSpPr>
          <p:cNvPr id="4" name="ZoneTexte 3"/>
          <p:cNvSpPr txBox="1"/>
          <p:nvPr/>
        </p:nvSpPr>
        <p:spPr>
          <a:xfrm>
            <a:off x="10474036" y="6280728"/>
            <a:ext cx="1154545" cy="369332"/>
          </a:xfrm>
          <a:prstGeom prst="rect">
            <a:avLst/>
          </a:prstGeom>
          <a:noFill/>
        </p:spPr>
        <p:txBody>
          <a:bodyPr wrap="square" rtlCol="0">
            <a:spAutoFit/>
          </a:bodyPr>
          <a:lstStyle/>
          <a:p>
            <a:r>
              <a:rPr lang="fr-FR" b="1" dirty="0" smtClean="0">
                <a:solidFill>
                  <a:srgbClr val="C00000"/>
                </a:solidFill>
                <a:effectLst>
                  <a:outerShdw blurRad="38100" dist="38100" dir="2700000" algn="tl">
                    <a:srgbClr val="000000">
                      <a:alpha val="43137"/>
                    </a:srgbClr>
                  </a:outerShdw>
                </a:effectLst>
              </a:rPr>
              <a:t>MANUEL</a:t>
            </a:r>
            <a:endParaRPr lang="fr-FR" b="1" dirty="0">
              <a:solidFill>
                <a:srgbClr val="C00000"/>
              </a:solidFill>
              <a:effectLst>
                <a:outerShdw blurRad="38100" dist="38100" dir="2700000" algn="tl">
                  <a:srgbClr val="000000">
                    <a:alpha val="43137"/>
                  </a:srgbClr>
                </a:outerShdw>
              </a:effectLst>
            </a:endParaRPr>
          </a:p>
        </p:txBody>
      </p:sp>
      <p:pic>
        <p:nvPicPr>
          <p:cNvPr id="3" name="Work Drugs - Dirty Dreams">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700217" y="4167479"/>
            <a:ext cx="609600" cy="609600"/>
          </a:xfrm>
          <a:prstGeom prst="rect">
            <a:avLst/>
          </a:prstGeom>
        </p:spPr>
      </p:pic>
    </p:spTree>
    <p:extLst>
      <p:ext uri="{BB962C8B-B14F-4D97-AF65-F5344CB8AC3E}">
        <p14:creationId xmlns:p14="http://schemas.microsoft.com/office/powerpoint/2010/main" val="330882159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7" repeatCount="indefinite" fill="remove" display="0">
                  <p:stCondLst>
                    <p:cond delay="indefinite"/>
                  </p:stCondLst>
                  <p:endCondLst>
                    <p:cond evt="onStopAudio"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stretch>
            <a:fillRect/>
          </a:stretch>
        </p:blipFill>
        <p:spPr>
          <a:xfrm>
            <a:off x="2211860" y="608229"/>
            <a:ext cx="7620000" cy="5076825"/>
          </a:xfrm>
          <a:prstGeom prst="rect">
            <a:avLst/>
          </a:prstGeom>
        </p:spPr>
      </p:pic>
      <p:sp>
        <p:nvSpPr>
          <p:cNvPr id="3" name="Rectangle 2"/>
          <p:cNvSpPr/>
          <p:nvPr/>
        </p:nvSpPr>
        <p:spPr>
          <a:xfrm>
            <a:off x="0" y="156518"/>
            <a:ext cx="12192000" cy="369332"/>
          </a:xfrm>
          <a:prstGeom prst="rect">
            <a:avLst/>
          </a:prstGeom>
        </p:spPr>
        <p:txBody>
          <a:bodyPr wrap="square">
            <a:spAutoFit/>
          </a:bodyPr>
          <a:lstStyle/>
          <a:p>
            <a:pPr algn="ctr"/>
            <a:r>
              <a:rPr lang="fr-FR" b="1" dirty="0" smtClean="0"/>
              <a:t>Découvrez l'architecture fantasmagorique de la fondation Louis Vuitton</a:t>
            </a:r>
            <a:endParaRPr lang="fr-FR" b="1" dirty="0"/>
          </a:p>
        </p:txBody>
      </p:sp>
      <p:sp>
        <p:nvSpPr>
          <p:cNvPr id="4" name="Rectangle 3"/>
          <p:cNvSpPr/>
          <p:nvPr/>
        </p:nvSpPr>
        <p:spPr>
          <a:xfrm>
            <a:off x="-74140" y="5996721"/>
            <a:ext cx="12192000" cy="646331"/>
          </a:xfrm>
          <a:prstGeom prst="rect">
            <a:avLst/>
          </a:prstGeom>
        </p:spPr>
        <p:txBody>
          <a:bodyPr wrap="square">
            <a:spAutoFit/>
          </a:bodyPr>
          <a:lstStyle/>
          <a:p>
            <a:pPr algn="ctr"/>
            <a:r>
              <a:rPr lang="fr-FR" b="1" dirty="0" smtClean="0"/>
              <a:t>Rêvée par l'homme d'affaire Bernard Arnault et dessinée par l'architecte Franck </a:t>
            </a:r>
            <a:r>
              <a:rPr lang="fr-FR" b="1" dirty="0" err="1" smtClean="0"/>
              <a:t>Gehry</a:t>
            </a:r>
            <a:r>
              <a:rPr lang="fr-FR" b="1" dirty="0" smtClean="0"/>
              <a:t>, la Fondation Louis Vuitton </a:t>
            </a:r>
            <a:r>
              <a:rPr lang="fr-FR" b="1" smtClean="0"/>
              <a:t>a ouvert </a:t>
            </a:r>
            <a:r>
              <a:rPr lang="fr-FR" b="1" dirty="0" smtClean="0"/>
              <a:t>ses portes à Paris le </a:t>
            </a:r>
            <a:r>
              <a:rPr lang="fr-FR" b="1" smtClean="0"/>
              <a:t>27 </a:t>
            </a:r>
            <a:r>
              <a:rPr lang="fr-FR" b="1" smtClean="0"/>
              <a:t>octobre 2014. </a:t>
            </a:r>
            <a:r>
              <a:rPr lang="fr-FR" b="1" dirty="0" smtClean="0"/>
              <a:t>Découvrez ce nouveau musée et lieu de vie culturel en images. </a:t>
            </a:r>
            <a:endParaRPr lang="fr-FR" b="1" dirty="0"/>
          </a:p>
        </p:txBody>
      </p:sp>
    </p:spTree>
    <p:extLst>
      <p:ext uri="{BB962C8B-B14F-4D97-AF65-F5344CB8AC3E}">
        <p14:creationId xmlns:p14="http://schemas.microsoft.com/office/powerpoint/2010/main" val="319111274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286000" y="890588"/>
            <a:ext cx="7620000" cy="4767084"/>
          </a:xfrm>
          <a:prstGeom prst="rect">
            <a:avLst/>
          </a:prstGeom>
        </p:spPr>
      </p:pic>
      <p:sp>
        <p:nvSpPr>
          <p:cNvPr id="3" name="Rectangle 2"/>
          <p:cNvSpPr/>
          <p:nvPr/>
        </p:nvSpPr>
        <p:spPr>
          <a:xfrm>
            <a:off x="0" y="262237"/>
            <a:ext cx="12192000" cy="369332"/>
          </a:xfrm>
          <a:prstGeom prst="rect">
            <a:avLst/>
          </a:prstGeom>
        </p:spPr>
        <p:txBody>
          <a:bodyPr wrap="square">
            <a:spAutoFit/>
          </a:bodyPr>
          <a:lstStyle/>
          <a:p>
            <a:pPr algn="ctr"/>
            <a:r>
              <a:rPr lang="fr-FR" b="1" dirty="0" smtClean="0"/>
              <a:t>Le rêve artistique de Bernard Arnault</a:t>
            </a:r>
            <a:endParaRPr lang="fr-FR" b="1" dirty="0"/>
          </a:p>
        </p:txBody>
      </p:sp>
      <p:sp>
        <p:nvSpPr>
          <p:cNvPr id="4" name="Rectangle 3"/>
          <p:cNvSpPr/>
          <p:nvPr/>
        </p:nvSpPr>
        <p:spPr>
          <a:xfrm>
            <a:off x="0" y="5657671"/>
            <a:ext cx="12192000" cy="1200329"/>
          </a:xfrm>
          <a:prstGeom prst="rect">
            <a:avLst/>
          </a:prstGeom>
        </p:spPr>
        <p:txBody>
          <a:bodyPr wrap="square">
            <a:spAutoFit/>
          </a:bodyPr>
          <a:lstStyle/>
          <a:p>
            <a:pPr algn="ctr"/>
            <a:r>
              <a:rPr lang="fr-FR" b="1" dirty="0" smtClean="0"/>
              <a:t>Passionné d'art contemporain, le propriétaire de LVMH (Louis Vuitton, Kenzo, Céline, </a:t>
            </a:r>
            <a:r>
              <a:rPr lang="fr-FR" b="1" dirty="0" err="1" smtClean="0"/>
              <a:t>Möet</a:t>
            </a:r>
            <a:r>
              <a:rPr lang="fr-FR" b="1" dirty="0" smtClean="0"/>
              <a:t>...) rêvait de bâtir un vaste lieu d'exposition dans Paris. En 2001, l'homme d'affaire qui "pèse" 27 milliards d'euros (première fortune de France) rencontre l'architecte Franck </a:t>
            </a:r>
            <a:r>
              <a:rPr lang="fr-FR" b="1" dirty="0" err="1" smtClean="0"/>
              <a:t>Gehry</a:t>
            </a:r>
            <a:r>
              <a:rPr lang="fr-FR" b="1" dirty="0" smtClean="0"/>
              <a:t> puis négocie avec la Ville de Paris la mise à disposition d'un terrain. Tout sourire, il présente ici son projet définitif à la presse en 2006. </a:t>
            </a:r>
            <a:endParaRPr lang="fr-FR" b="1" dirty="0"/>
          </a:p>
        </p:txBody>
      </p:sp>
    </p:spTree>
    <p:extLst>
      <p:ext uri="{BB962C8B-B14F-4D97-AF65-F5344CB8AC3E}">
        <p14:creationId xmlns:p14="http://schemas.microsoft.com/office/powerpoint/2010/main" val="266359884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stretch>
            <a:fillRect/>
          </a:stretch>
        </p:blipFill>
        <p:spPr>
          <a:xfrm>
            <a:off x="2286000" y="890587"/>
            <a:ext cx="7620000" cy="5076825"/>
          </a:xfrm>
          <a:prstGeom prst="rect">
            <a:avLst/>
          </a:prstGeom>
        </p:spPr>
      </p:pic>
      <p:sp>
        <p:nvSpPr>
          <p:cNvPr id="3" name="Rectangle 2"/>
          <p:cNvSpPr/>
          <p:nvPr/>
        </p:nvSpPr>
        <p:spPr>
          <a:xfrm>
            <a:off x="5136891" y="286950"/>
            <a:ext cx="1948675" cy="369332"/>
          </a:xfrm>
          <a:prstGeom prst="rect">
            <a:avLst/>
          </a:prstGeom>
        </p:spPr>
        <p:txBody>
          <a:bodyPr wrap="none">
            <a:spAutoFit/>
          </a:bodyPr>
          <a:lstStyle/>
          <a:p>
            <a:r>
              <a:rPr lang="fr-FR" b="1" dirty="0" smtClean="0"/>
              <a:t>Un navire de verre</a:t>
            </a:r>
            <a:endParaRPr lang="fr-FR" b="1" dirty="0"/>
          </a:p>
        </p:txBody>
      </p:sp>
      <p:sp>
        <p:nvSpPr>
          <p:cNvPr id="4" name="Rectangle 3"/>
          <p:cNvSpPr/>
          <p:nvPr/>
        </p:nvSpPr>
        <p:spPr>
          <a:xfrm>
            <a:off x="15228" y="5967412"/>
            <a:ext cx="12192000" cy="923330"/>
          </a:xfrm>
          <a:prstGeom prst="rect">
            <a:avLst/>
          </a:prstGeom>
        </p:spPr>
        <p:txBody>
          <a:bodyPr wrap="square">
            <a:spAutoFit/>
          </a:bodyPr>
          <a:lstStyle/>
          <a:p>
            <a:pPr algn="ctr"/>
            <a:r>
              <a:rPr lang="fr-FR" b="1" dirty="0" smtClean="0"/>
              <a:t>La fondation évoque un navire émergeant de la forêt. Comme souvent avec Frank </a:t>
            </a:r>
            <a:r>
              <a:rPr lang="fr-FR" b="1" dirty="0" err="1" smtClean="0"/>
              <a:t>Gehry</a:t>
            </a:r>
            <a:r>
              <a:rPr lang="fr-FR" b="1" dirty="0" smtClean="0"/>
              <a:t>, les formes sont complexes et les textures travaillées. L'architecte affirme notamment s'être inspiré des structures de verre et de fer des jardins, palais et bâtiments utilitaires de la deuxième moitié du XIXe siècle (des kiosques à musique au Grand Palais). </a:t>
            </a:r>
            <a:endParaRPr lang="fr-FR" b="1" dirty="0"/>
          </a:p>
        </p:txBody>
      </p:sp>
    </p:spTree>
    <p:extLst>
      <p:ext uri="{BB962C8B-B14F-4D97-AF65-F5344CB8AC3E}">
        <p14:creationId xmlns:p14="http://schemas.microsoft.com/office/powerpoint/2010/main" val="148781895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stretch>
            <a:fillRect/>
          </a:stretch>
        </p:blipFill>
        <p:spPr>
          <a:xfrm>
            <a:off x="2286000" y="890587"/>
            <a:ext cx="7620000" cy="5092135"/>
          </a:xfrm>
          <a:prstGeom prst="rect">
            <a:avLst/>
          </a:prstGeom>
        </p:spPr>
      </p:pic>
      <p:sp>
        <p:nvSpPr>
          <p:cNvPr id="3" name="Rectangle 2"/>
          <p:cNvSpPr/>
          <p:nvPr/>
        </p:nvSpPr>
        <p:spPr>
          <a:xfrm>
            <a:off x="4507103" y="245761"/>
            <a:ext cx="3223126" cy="369332"/>
          </a:xfrm>
          <a:prstGeom prst="rect">
            <a:avLst/>
          </a:prstGeom>
        </p:spPr>
        <p:txBody>
          <a:bodyPr wrap="none">
            <a:spAutoFit/>
          </a:bodyPr>
          <a:lstStyle/>
          <a:p>
            <a:r>
              <a:rPr lang="fr-FR" b="1" dirty="0" smtClean="0"/>
              <a:t>Les douze voiles de Frank </a:t>
            </a:r>
            <a:r>
              <a:rPr lang="fr-FR" b="1" dirty="0" err="1" smtClean="0"/>
              <a:t>Gehry</a:t>
            </a:r>
            <a:endParaRPr lang="fr-FR" b="1" dirty="0"/>
          </a:p>
        </p:txBody>
      </p:sp>
      <p:sp>
        <p:nvSpPr>
          <p:cNvPr id="4" name="Rectangle 3"/>
          <p:cNvSpPr/>
          <p:nvPr/>
        </p:nvSpPr>
        <p:spPr>
          <a:xfrm>
            <a:off x="22666" y="5982722"/>
            <a:ext cx="12192000" cy="923330"/>
          </a:xfrm>
          <a:prstGeom prst="rect">
            <a:avLst/>
          </a:prstGeom>
        </p:spPr>
        <p:txBody>
          <a:bodyPr wrap="square">
            <a:spAutoFit/>
          </a:bodyPr>
          <a:lstStyle/>
          <a:p>
            <a:pPr algn="ctr"/>
            <a:r>
              <a:rPr lang="fr-FR" b="1" dirty="0" smtClean="0"/>
              <a:t>Couronné par le Prix </a:t>
            </a:r>
            <a:r>
              <a:rPr lang="fr-FR" b="1" dirty="0" err="1" smtClean="0"/>
              <a:t>Pritzker</a:t>
            </a:r>
            <a:r>
              <a:rPr lang="fr-FR" b="1" dirty="0" smtClean="0"/>
              <a:t> (le Nobel des architectes) en 1989</a:t>
            </a:r>
            <a:r>
              <a:rPr lang="fr-FR" dirty="0" smtClean="0"/>
              <a:t>,</a:t>
            </a:r>
            <a:r>
              <a:rPr lang="fr-FR" b="1" dirty="0" smtClean="0"/>
              <a:t> l'américano-canadien Frank </a:t>
            </a:r>
            <a:r>
              <a:rPr lang="fr-FR" b="1" dirty="0" err="1" smtClean="0"/>
              <a:t>Gehry</a:t>
            </a:r>
            <a:r>
              <a:rPr lang="fr-FR" b="1" dirty="0" smtClean="0"/>
              <a:t> est déjà l'auteur de dizaines de bâtiments célèbres comme le Musée Guggenheim de Bilbao ou la maison dansante de Prague. Pour la Fondation Louis Vuitton, il a imaginé un édifice couvert de douze voiles de verre. </a:t>
            </a:r>
            <a:endParaRPr lang="fr-FR" b="1" dirty="0"/>
          </a:p>
        </p:txBody>
      </p:sp>
    </p:spTree>
    <p:extLst>
      <p:ext uri="{BB962C8B-B14F-4D97-AF65-F5344CB8AC3E}">
        <p14:creationId xmlns:p14="http://schemas.microsoft.com/office/powerpoint/2010/main" val="257903562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286000" y="890588"/>
            <a:ext cx="7620000" cy="4767084"/>
          </a:xfrm>
          <a:prstGeom prst="rect">
            <a:avLst/>
          </a:prstGeom>
        </p:spPr>
      </p:pic>
      <p:sp>
        <p:nvSpPr>
          <p:cNvPr id="3" name="Rectangle 2"/>
          <p:cNvSpPr/>
          <p:nvPr/>
        </p:nvSpPr>
        <p:spPr>
          <a:xfrm>
            <a:off x="4080704" y="278713"/>
            <a:ext cx="4103431" cy="369332"/>
          </a:xfrm>
          <a:prstGeom prst="rect">
            <a:avLst/>
          </a:prstGeom>
        </p:spPr>
        <p:txBody>
          <a:bodyPr wrap="none">
            <a:spAutoFit/>
          </a:bodyPr>
          <a:lstStyle/>
          <a:p>
            <a:r>
              <a:rPr lang="fr-FR" b="1" dirty="0" smtClean="0"/>
              <a:t>Le Jardin d'acclimatation en toile de fond</a:t>
            </a:r>
            <a:endParaRPr lang="fr-FR" b="1" dirty="0"/>
          </a:p>
        </p:txBody>
      </p:sp>
      <p:sp>
        <p:nvSpPr>
          <p:cNvPr id="4" name="Rectangle 3"/>
          <p:cNvSpPr/>
          <p:nvPr/>
        </p:nvSpPr>
        <p:spPr>
          <a:xfrm>
            <a:off x="0" y="5657671"/>
            <a:ext cx="12192000" cy="1200329"/>
          </a:xfrm>
          <a:prstGeom prst="rect">
            <a:avLst/>
          </a:prstGeom>
        </p:spPr>
        <p:txBody>
          <a:bodyPr wrap="square">
            <a:spAutoFit/>
          </a:bodyPr>
          <a:lstStyle/>
          <a:p>
            <a:pPr algn="ctr"/>
            <a:r>
              <a:rPr lang="fr-FR" b="1" dirty="0" smtClean="0"/>
              <a:t>Le chantier démarre en 2008 à la lisière du Bois de Boulogne, à l'ouest de Paris, juste à côté de l'ancien Musée national des arts et traditions populaires. Le site était auparavant occupé par un... bowling. Le bâtiment domine le Jardin d'acclimatation (au nord) et reviendra à la Ville de Paris en 2062, à l'issue de l'actuelle concession. Il pourrait alors devenir un lumineux musée municipal. </a:t>
            </a:r>
            <a:endParaRPr lang="fr-FR" b="1" dirty="0"/>
          </a:p>
        </p:txBody>
      </p:sp>
    </p:spTree>
    <p:extLst>
      <p:ext uri="{BB962C8B-B14F-4D97-AF65-F5344CB8AC3E}">
        <p14:creationId xmlns:p14="http://schemas.microsoft.com/office/powerpoint/2010/main" val="233454531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stretch>
            <a:fillRect/>
          </a:stretch>
        </p:blipFill>
        <p:spPr>
          <a:xfrm>
            <a:off x="2286000" y="890587"/>
            <a:ext cx="7620000" cy="5076825"/>
          </a:xfrm>
          <a:prstGeom prst="rect">
            <a:avLst/>
          </a:prstGeom>
        </p:spPr>
      </p:pic>
      <p:sp>
        <p:nvSpPr>
          <p:cNvPr id="3" name="Rectangle 2"/>
          <p:cNvSpPr/>
          <p:nvPr/>
        </p:nvSpPr>
        <p:spPr>
          <a:xfrm>
            <a:off x="0" y="255543"/>
            <a:ext cx="12192000" cy="369332"/>
          </a:xfrm>
          <a:prstGeom prst="rect">
            <a:avLst/>
          </a:prstGeom>
        </p:spPr>
        <p:txBody>
          <a:bodyPr wrap="square">
            <a:spAutoFit/>
          </a:bodyPr>
          <a:lstStyle/>
          <a:p>
            <a:pPr algn="ctr"/>
            <a:r>
              <a:rPr lang="fr-FR" b="1" dirty="0" smtClean="0"/>
              <a:t>Un iceberg lumineux</a:t>
            </a:r>
          </a:p>
        </p:txBody>
      </p:sp>
      <p:sp>
        <p:nvSpPr>
          <p:cNvPr id="4" name="Rectangle 3"/>
          <p:cNvSpPr/>
          <p:nvPr/>
        </p:nvSpPr>
        <p:spPr>
          <a:xfrm>
            <a:off x="0" y="6107665"/>
            <a:ext cx="12192000" cy="646331"/>
          </a:xfrm>
          <a:prstGeom prst="rect">
            <a:avLst/>
          </a:prstGeom>
        </p:spPr>
        <p:txBody>
          <a:bodyPr wrap="square">
            <a:spAutoFit/>
          </a:bodyPr>
          <a:lstStyle/>
          <a:p>
            <a:pPr algn="ctr"/>
            <a:r>
              <a:rPr lang="fr-FR" b="1" dirty="0" smtClean="0"/>
              <a:t>La partie intérieure du bâtiment, sur laquelle ont été fixée les voiles porte le nom d'"iceberg". Comme au musée Guggenheim de Bilbao, les espaces ont été déstructurés par l'architecte. </a:t>
            </a:r>
            <a:endParaRPr lang="fr-FR" b="1" dirty="0"/>
          </a:p>
        </p:txBody>
      </p:sp>
    </p:spTree>
    <p:extLst>
      <p:ext uri="{BB962C8B-B14F-4D97-AF65-F5344CB8AC3E}">
        <p14:creationId xmlns:p14="http://schemas.microsoft.com/office/powerpoint/2010/main" val="245618042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286000" y="944777"/>
            <a:ext cx="7620000" cy="4712894"/>
          </a:xfrm>
          <a:prstGeom prst="rect">
            <a:avLst/>
          </a:prstGeom>
        </p:spPr>
      </p:pic>
      <p:sp>
        <p:nvSpPr>
          <p:cNvPr id="3" name="Rectangle 2"/>
          <p:cNvSpPr/>
          <p:nvPr/>
        </p:nvSpPr>
        <p:spPr>
          <a:xfrm>
            <a:off x="5164751" y="237523"/>
            <a:ext cx="1895134" cy="369332"/>
          </a:xfrm>
          <a:prstGeom prst="rect">
            <a:avLst/>
          </a:prstGeom>
        </p:spPr>
        <p:txBody>
          <a:bodyPr wrap="none">
            <a:spAutoFit/>
          </a:bodyPr>
          <a:lstStyle/>
          <a:p>
            <a:r>
              <a:rPr lang="fr-FR" b="1" dirty="0" smtClean="0"/>
              <a:t>Lumière évolutive</a:t>
            </a:r>
            <a:endParaRPr lang="fr-FR" b="1" dirty="0"/>
          </a:p>
        </p:txBody>
      </p:sp>
      <p:sp>
        <p:nvSpPr>
          <p:cNvPr id="4" name="Rectangle 3"/>
          <p:cNvSpPr/>
          <p:nvPr/>
        </p:nvSpPr>
        <p:spPr>
          <a:xfrm>
            <a:off x="0" y="5657671"/>
            <a:ext cx="12192000" cy="1200329"/>
          </a:xfrm>
          <a:prstGeom prst="rect">
            <a:avLst/>
          </a:prstGeom>
        </p:spPr>
        <p:txBody>
          <a:bodyPr wrap="square">
            <a:spAutoFit/>
          </a:bodyPr>
          <a:lstStyle/>
          <a:p>
            <a:pPr algn="ctr"/>
            <a:r>
              <a:rPr lang="fr-FR" b="1" dirty="0" smtClean="0"/>
              <a:t>"Nous voulions concevoir un bâtiment qui évolue en fonction de l'heure et de la lumière afin de créer une impression d'éphémère et de changement continuel" explique Frank </a:t>
            </a:r>
            <a:r>
              <a:rPr lang="fr-FR" b="1" dirty="0" err="1" smtClean="0"/>
              <a:t>Gehry</a:t>
            </a:r>
            <a:r>
              <a:rPr lang="fr-FR" b="1" dirty="0" smtClean="0"/>
              <a:t>. Le jour, la structure semble blanche sous le soleil. Au crépuscule (photo), le verre prend des tonalités plus sombres. L'architecte aurait croqué les grandes lignes de son bâtiment dans l'avion du retour de sa première visite du site, en 2002. </a:t>
            </a:r>
            <a:endParaRPr lang="fr-FR" b="1" dirty="0"/>
          </a:p>
        </p:txBody>
      </p:sp>
    </p:spTree>
    <p:extLst>
      <p:ext uri="{BB962C8B-B14F-4D97-AF65-F5344CB8AC3E}">
        <p14:creationId xmlns:p14="http://schemas.microsoft.com/office/powerpoint/2010/main" val="154521433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286000" y="890588"/>
            <a:ext cx="7620000" cy="4767084"/>
          </a:xfrm>
          <a:prstGeom prst="rect">
            <a:avLst/>
          </a:prstGeom>
        </p:spPr>
      </p:pic>
      <p:sp>
        <p:nvSpPr>
          <p:cNvPr id="3" name="Rectangle 2"/>
          <p:cNvSpPr/>
          <p:nvPr/>
        </p:nvSpPr>
        <p:spPr>
          <a:xfrm>
            <a:off x="4612484" y="270475"/>
            <a:ext cx="3016018" cy="369332"/>
          </a:xfrm>
          <a:prstGeom prst="rect">
            <a:avLst/>
          </a:prstGeom>
        </p:spPr>
        <p:txBody>
          <a:bodyPr wrap="none">
            <a:spAutoFit/>
          </a:bodyPr>
          <a:lstStyle/>
          <a:p>
            <a:r>
              <a:rPr lang="fr-FR" b="1" dirty="0" smtClean="0"/>
              <a:t>Les voltigeurs de la Fondation</a:t>
            </a:r>
            <a:endParaRPr lang="fr-FR" b="1" dirty="0"/>
          </a:p>
        </p:txBody>
      </p:sp>
      <p:sp>
        <p:nvSpPr>
          <p:cNvPr id="4" name="Rectangle 3"/>
          <p:cNvSpPr/>
          <p:nvPr/>
        </p:nvSpPr>
        <p:spPr>
          <a:xfrm>
            <a:off x="24493" y="5657671"/>
            <a:ext cx="12192000" cy="1200329"/>
          </a:xfrm>
          <a:prstGeom prst="rect">
            <a:avLst/>
          </a:prstGeom>
        </p:spPr>
        <p:txBody>
          <a:bodyPr wrap="square">
            <a:spAutoFit/>
          </a:bodyPr>
          <a:lstStyle/>
          <a:p>
            <a:pPr algn="ctr"/>
            <a:r>
              <a:rPr lang="fr-FR" b="1" dirty="0" smtClean="0"/>
              <a:t>Plus de 3000 personnes ont travaillé sur le chantier. Mais le job le plus spectaculaire était sans conteste celui des hommes posant les voiles couvrant la Fondation. Le verre, fabriqué par Saint-Gobain, recouvre une surface totale de 13 500 mètres carrés. La structure est portée une charpente de mélèze et d'acier. 19 000 plaques de "</a:t>
            </a:r>
            <a:r>
              <a:rPr lang="fr-FR" b="1" dirty="0" err="1" smtClean="0"/>
              <a:t>Ductal</a:t>
            </a:r>
            <a:r>
              <a:rPr lang="fr-FR" b="1" dirty="0" smtClean="0"/>
              <a:t>", un béton fibré, ont été posées pour constituer le squelette du bâtiment. </a:t>
            </a:r>
            <a:endParaRPr lang="fr-FR" b="1" dirty="0"/>
          </a:p>
        </p:txBody>
      </p:sp>
    </p:spTree>
    <p:extLst>
      <p:ext uri="{BB962C8B-B14F-4D97-AF65-F5344CB8AC3E}">
        <p14:creationId xmlns:p14="http://schemas.microsoft.com/office/powerpoint/2010/main" val="375333296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286000" y="890587"/>
            <a:ext cx="7620000" cy="4490085"/>
          </a:xfrm>
          <a:prstGeom prst="rect">
            <a:avLst/>
          </a:prstGeom>
        </p:spPr>
      </p:pic>
      <p:sp>
        <p:nvSpPr>
          <p:cNvPr id="3" name="Rectangle 2"/>
          <p:cNvSpPr/>
          <p:nvPr/>
        </p:nvSpPr>
        <p:spPr>
          <a:xfrm>
            <a:off x="5128010" y="253998"/>
            <a:ext cx="1964449" cy="369332"/>
          </a:xfrm>
          <a:prstGeom prst="rect">
            <a:avLst/>
          </a:prstGeom>
        </p:spPr>
        <p:txBody>
          <a:bodyPr wrap="none">
            <a:spAutoFit/>
          </a:bodyPr>
          <a:lstStyle/>
          <a:p>
            <a:r>
              <a:rPr lang="fr-FR" b="1" dirty="0" smtClean="0"/>
              <a:t>Chantier complexe</a:t>
            </a:r>
            <a:endParaRPr lang="fr-FR" b="1" dirty="0"/>
          </a:p>
        </p:txBody>
      </p:sp>
      <p:sp>
        <p:nvSpPr>
          <p:cNvPr id="4" name="Rectangle 3"/>
          <p:cNvSpPr/>
          <p:nvPr/>
        </p:nvSpPr>
        <p:spPr>
          <a:xfrm>
            <a:off x="14234" y="5380672"/>
            <a:ext cx="12192000" cy="1477328"/>
          </a:xfrm>
          <a:prstGeom prst="rect">
            <a:avLst/>
          </a:prstGeom>
        </p:spPr>
        <p:txBody>
          <a:bodyPr wrap="square">
            <a:spAutoFit/>
          </a:bodyPr>
          <a:lstStyle/>
          <a:p>
            <a:pPr algn="ctr"/>
            <a:r>
              <a:rPr lang="fr-FR" b="1" dirty="0" smtClean="0"/>
              <a:t>C'est la firme française de BTP Vinci qui a coordonné la construction de la fondation. Non sans difficultés. Techniques d'abord : en consultant les croquis de Frank </a:t>
            </a:r>
            <a:r>
              <a:rPr lang="fr-FR" b="1" dirty="0" err="1" smtClean="0"/>
              <a:t>Gehry</a:t>
            </a:r>
            <a:r>
              <a:rPr lang="fr-FR" b="1" dirty="0" smtClean="0"/>
              <a:t>, les bâtisseurs n'avaient pas la moindre idée de comment un tel bâtiment pouvait tenir debout. Il a fallu multiplier les simulations et tester des matériaux quasiment inédits. Contraintes administratives ensuite, puisque le chantier a été arrêté six mois après une plainte des riverains du Bois de Boulogne. Le coût total de l'édifice dépasse probablement les 100 millions d'euros évoqués au début du chantier. </a:t>
            </a:r>
            <a:endParaRPr lang="fr-FR" b="1" dirty="0"/>
          </a:p>
        </p:txBody>
      </p:sp>
    </p:spTree>
    <p:extLst>
      <p:ext uri="{BB962C8B-B14F-4D97-AF65-F5344CB8AC3E}">
        <p14:creationId xmlns:p14="http://schemas.microsoft.com/office/powerpoint/2010/main" val="259039612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stretch>
            <a:fillRect/>
          </a:stretch>
        </p:blipFill>
        <p:spPr>
          <a:xfrm>
            <a:off x="2286000" y="890587"/>
            <a:ext cx="7620000" cy="5076825"/>
          </a:xfrm>
          <a:prstGeom prst="rect">
            <a:avLst/>
          </a:prstGeom>
        </p:spPr>
      </p:pic>
      <p:sp>
        <p:nvSpPr>
          <p:cNvPr id="3" name="Rectangle 2"/>
          <p:cNvSpPr/>
          <p:nvPr/>
        </p:nvSpPr>
        <p:spPr>
          <a:xfrm>
            <a:off x="4878839" y="262237"/>
            <a:ext cx="2472665" cy="369332"/>
          </a:xfrm>
          <a:prstGeom prst="rect">
            <a:avLst/>
          </a:prstGeom>
        </p:spPr>
        <p:txBody>
          <a:bodyPr wrap="none">
            <a:spAutoFit/>
          </a:bodyPr>
          <a:lstStyle/>
          <a:p>
            <a:r>
              <a:rPr lang="fr-FR" b="1" dirty="0" smtClean="0"/>
              <a:t>Sous les voiles de </a:t>
            </a:r>
            <a:r>
              <a:rPr lang="fr-FR" b="1" dirty="0" err="1" smtClean="0"/>
              <a:t>Gehry</a:t>
            </a:r>
            <a:endParaRPr lang="fr-FR" b="1" dirty="0"/>
          </a:p>
        </p:txBody>
      </p:sp>
      <p:sp>
        <p:nvSpPr>
          <p:cNvPr id="4" name="Rectangle 3"/>
          <p:cNvSpPr/>
          <p:nvPr/>
        </p:nvSpPr>
        <p:spPr>
          <a:xfrm>
            <a:off x="19171" y="6091020"/>
            <a:ext cx="12192000" cy="646331"/>
          </a:xfrm>
          <a:prstGeom prst="rect">
            <a:avLst/>
          </a:prstGeom>
        </p:spPr>
        <p:txBody>
          <a:bodyPr wrap="square">
            <a:spAutoFit/>
          </a:bodyPr>
          <a:lstStyle/>
          <a:p>
            <a:pPr algn="ctr"/>
            <a:r>
              <a:rPr lang="fr-FR" b="1" dirty="0" smtClean="0"/>
              <a:t>Plus de 100 ingénieurs ont travaillé pendant 2 ans pour rendre possible la construction du bâtiment sans altérer le coup de crayon de Franck </a:t>
            </a:r>
            <a:r>
              <a:rPr lang="fr-FR" b="1" dirty="0" err="1" smtClean="0"/>
              <a:t>Gehry</a:t>
            </a:r>
            <a:r>
              <a:rPr lang="fr-FR" b="1" dirty="0" smtClean="0"/>
              <a:t>. Le nombre de voiles a cependant été réduit de 14 à 12. </a:t>
            </a:r>
            <a:endParaRPr lang="fr-FR" b="1" dirty="0"/>
          </a:p>
        </p:txBody>
      </p:sp>
    </p:spTree>
    <p:extLst>
      <p:ext uri="{BB962C8B-B14F-4D97-AF65-F5344CB8AC3E}">
        <p14:creationId xmlns:p14="http://schemas.microsoft.com/office/powerpoint/2010/main" val="142007822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286000" y="895350"/>
            <a:ext cx="7620000" cy="4762321"/>
          </a:xfrm>
          <a:prstGeom prst="rect">
            <a:avLst/>
          </a:prstGeom>
        </p:spPr>
      </p:pic>
      <p:sp>
        <p:nvSpPr>
          <p:cNvPr id="3" name="Rectangle 2"/>
          <p:cNvSpPr/>
          <p:nvPr/>
        </p:nvSpPr>
        <p:spPr>
          <a:xfrm>
            <a:off x="4952225" y="278712"/>
            <a:ext cx="2328843" cy="369332"/>
          </a:xfrm>
          <a:prstGeom prst="rect">
            <a:avLst/>
          </a:prstGeom>
        </p:spPr>
        <p:txBody>
          <a:bodyPr wrap="none">
            <a:spAutoFit/>
          </a:bodyPr>
          <a:lstStyle/>
          <a:p>
            <a:r>
              <a:rPr lang="fr-FR" b="1" dirty="0" smtClean="0"/>
              <a:t>Galeries et auditorium</a:t>
            </a:r>
            <a:endParaRPr lang="fr-FR" b="1" dirty="0"/>
          </a:p>
        </p:txBody>
      </p:sp>
      <p:sp>
        <p:nvSpPr>
          <p:cNvPr id="4" name="Rectangle 3"/>
          <p:cNvSpPr/>
          <p:nvPr/>
        </p:nvSpPr>
        <p:spPr>
          <a:xfrm>
            <a:off x="0" y="5657671"/>
            <a:ext cx="12192000" cy="1200329"/>
          </a:xfrm>
          <a:prstGeom prst="rect">
            <a:avLst/>
          </a:prstGeom>
        </p:spPr>
        <p:txBody>
          <a:bodyPr wrap="square">
            <a:spAutoFit/>
          </a:bodyPr>
          <a:lstStyle/>
          <a:p>
            <a:pPr algn="ctr"/>
            <a:r>
              <a:rPr lang="fr-FR" b="1" dirty="0" smtClean="0"/>
              <a:t>Les 7000 mètres carrés d'emprise de l'édifice sont consacrés à l'art sous ses formes multiples. D'un côté, un auditorium de 350 places offre une vue unique sur le bassin jouxtant l'édifice. De l'autre, onze galeries accueillant les collections d'art contemporain seront reliées par espaces lumineux et escalators. Depuis le sommet du bâtiment, situé à 48 mètres de hauteur, la vue sur Paris est unique. </a:t>
            </a:r>
            <a:endParaRPr lang="fr-FR" b="1" dirty="0"/>
          </a:p>
        </p:txBody>
      </p:sp>
    </p:spTree>
    <p:extLst>
      <p:ext uri="{BB962C8B-B14F-4D97-AF65-F5344CB8AC3E}">
        <p14:creationId xmlns:p14="http://schemas.microsoft.com/office/powerpoint/2010/main" val="47080470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298356" y="890588"/>
            <a:ext cx="7607643" cy="4767083"/>
          </a:xfrm>
          <a:prstGeom prst="rect">
            <a:avLst/>
          </a:prstGeom>
        </p:spPr>
      </p:pic>
      <p:sp>
        <p:nvSpPr>
          <p:cNvPr id="3" name="Rectangle 2"/>
          <p:cNvSpPr/>
          <p:nvPr/>
        </p:nvSpPr>
        <p:spPr>
          <a:xfrm>
            <a:off x="5137725" y="253999"/>
            <a:ext cx="1946880" cy="369332"/>
          </a:xfrm>
          <a:prstGeom prst="rect">
            <a:avLst/>
          </a:prstGeom>
        </p:spPr>
        <p:txBody>
          <a:bodyPr wrap="none">
            <a:spAutoFit/>
          </a:bodyPr>
          <a:lstStyle/>
          <a:p>
            <a:r>
              <a:rPr lang="fr-FR" b="1" dirty="0" smtClean="0"/>
              <a:t>En avant-première</a:t>
            </a:r>
            <a:endParaRPr lang="fr-FR" b="1" dirty="0"/>
          </a:p>
        </p:txBody>
      </p:sp>
      <p:sp>
        <p:nvSpPr>
          <p:cNvPr id="4" name="Rectangle 3"/>
          <p:cNvSpPr/>
          <p:nvPr/>
        </p:nvSpPr>
        <p:spPr>
          <a:xfrm>
            <a:off x="0" y="5657671"/>
            <a:ext cx="12192000" cy="1200329"/>
          </a:xfrm>
          <a:prstGeom prst="rect">
            <a:avLst/>
          </a:prstGeom>
        </p:spPr>
        <p:txBody>
          <a:bodyPr wrap="square">
            <a:spAutoFit/>
          </a:bodyPr>
          <a:lstStyle/>
          <a:p>
            <a:pPr algn="ctr"/>
            <a:r>
              <a:rPr lang="fr-FR" b="1" dirty="0" smtClean="0"/>
              <a:t>La Fondation Louis Vuitton a été inaugurée le 20 octobre par François Hollande et ouvre ses portes au public sept jours plus tard. Mais le premier évènement d'importance s'est tenu pendant la </a:t>
            </a:r>
            <a:r>
              <a:rPr lang="fr-FR" b="1" dirty="0" err="1" smtClean="0"/>
              <a:t>Fashion</a:t>
            </a:r>
            <a:r>
              <a:rPr lang="fr-FR" b="1" dirty="0" smtClean="0"/>
              <a:t> </a:t>
            </a:r>
            <a:r>
              <a:rPr lang="fr-FR" b="1" dirty="0" err="1" smtClean="0"/>
              <a:t>Week</a:t>
            </a:r>
            <a:r>
              <a:rPr lang="fr-FR" b="1" dirty="0" smtClean="0"/>
              <a:t>, début octobre. Les mannequins ont défilé sous les voiles de verres. Début novembre, c'est le groupe de musique électronique allemand </a:t>
            </a:r>
            <a:r>
              <a:rPr lang="fr-FR" b="1" dirty="0" err="1" smtClean="0"/>
              <a:t>Kraftwerk</a:t>
            </a:r>
            <a:r>
              <a:rPr lang="fr-FR" b="1" dirty="0" smtClean="0"/>
              <a:t> qui se produira pour une série de (très rares) concerts. </a:t>
            </a:r>
            <a:endParaRPr lang="fr-FR" b="1" dirty="0"/>
          </a:p>
        </p:txBody>
      </p:sp>
    </p:spTree>
    <p:extLst>
      <p:ext uri="{BB962C8B-B14F-4D97-AF65-F5344CB8AC3E}">
        <p14:creationId xmlns:p14="http://schemas.microsoft.com/office/powerpoint/2010/main" val="373602787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stretch>
            <a:fillRect/>
          </a:stretch>
        </p:blipFill>
        <p:spPr>
          <a:xfrm>
            <a:off x="2286000" y="890587"/>
            <a:ext cx="7620000" cy="5076825"/>
          </a:xfrm>
          <a:prstGeom prst="rect">
            <a:avLst/>
          </a:prstGeom>
        </p:spPr>
      </p:pic>
      <p:sp>
        <p:nvSpPr>
          <p:cNvPr id="3" name="Rectangle 2"/>
          <p:cNvSpPr/>
          <p:nvPr/>
        </p:nvSpPr>
        <p:spPr>
          <a:xfrm>
            <a:off x="4068778" y="262237"/>
            <a:ext cx="4122090" cy="369332"/>
          </a:xfrm>
          <a:prstGeom prst="rect">
            <a:avLst/>
          </a:prstGeom>
        </p:spPr>
        <p:txBody>
          <a:bodyPr wrap="none">
            <a:spAutoFit/>
          </a:bodyPr>
          <a:lstStyle/>
          <a:p>
            <a:r>
              <a:rPr lang="fr-FR" b="1" dirty="0" smtClean="0"/>
              <a:t>Les galeries de la Fondation Louis Vuitton</a:t>
            </a:r>
            <a:endParaRPr lang="fr-FR" b="1" dirty="0"/>
          </a:p>
        </p:txBody>
      </p:sp>
      <p:sp>
        <p:nvSpPr>
          <p:cNvPr id="4" name="Rectangle 3"/>
          <p:cNvSpPr/>
          <p:nvPr/>
        </p:nvSpPr>
        <p:spPr>
          <a:xfrm>
            <a:off x="0" y="6211669"/>
            <a:ext cx="12192000" cy="646331"/>
          </a:xfrm>
          <a:prstGeom prst="rect">
            <a:avLst/>
          </a:prstGeom>
        </p:spPr>
        <p:txBody>
          <a:bodyPr wrap="square">
            <a:spAutoFit/>
          </a:bodyPr>
          <a:lstStyle/>
          <a:p>
            <a:pPr algn="ctr"/>
            <a:r>
              <a:rPr lang="fr-FR" b="1" dirty="0" smtClean="0"/>
              <a:t>En tout, ce sont 11 galeries qui accueillent les visiteurs sur 3900 mètres carrés. Le reste de l'édifice est consacré à l'auditorium et aux espaces de circulation.</a:t>
            </a:r>
            <a:endParaRPr lang="fr-FR" b="1" dirty="0"/>
          </a:p>
        </p:txBody>
      </p:sp>
    </p:spTree>
    <p:extLst>
      <p:ext uri="{BB962C8B-B14F-4D97-AF65-F5344CB8AC3E}">
        <p14:creationId xmlns:p14="http://schemas.microsoft.com/office/powerpoint/2010/main" val="101054700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stretch>
            <a:fillRect/>
          </a:stretch>
        </p:blipFill>
        <p:spPr>
          <a:xfrm>
            <a:off x="2286000" y="890587"/>
            <a:ext cx="7620000" cy="5076825"/>
          </a:xfrm>
          <a:prstGeom prst="rect">
            <a:avLst/>
          </a:prstGeom>
        </p:spPr>
      </p:pic>
      <p:sp>
        <p:nvSpPr>
          <p:cNvPr id="3" name="Rectangle 2"/>
          <p:cNvSpPr/>
          <p:nvPr/>
        </p:nvSpPr>
        <p:spPr>
          <a:xfrm>
            <a:off x="5392377" y="229286"/>
            <a:ext cx="1428981" cy="369332"/>
          </a:xfrm>
          <a:prstGeom prst="rect">
            <a:avLst/>
          </a:prstGeom>
        </p:spPr>
        <p:txBody>
          <a:bodyPr wrap="none">
            <a:spAutoFit/>
          </a:bodyPr>
          <a:lstStyle/>
          <a:p>
            <a:r>
              <a:rPr lang="fr-FR" b="1" dirty="0" smtClean="0"/>
              <a:t>Jeu de miroir</a:t>
            </a:r>
            <a:endParaRPr lang="fr-FR" b="1" dirty="0"/>
          </a:p>
        </p:txBody>
      </p:sp>
      <p:sp>
        <p:nvSpPr>
          <p:cNvPr id="4" name="Rectangle 3"/>
          <p:cNvSpPr/>
          <p:nvPr/>
        </p:nvSpPr>
        <p:spPr>
          <a:xfrm>
            <a:off x="10867" y="6132209"/>
            <a:ext cx="12192000" cy="646331"/>
          </a:xfrm>
          <a:prstGeom prst="rect">
            <a:avLst/>
          </a:prstGeom>
        </p:spPr>
        <p:txBody>
          <a:bodyPr wrap="square">
            <a:spAutoFit/>
          </a:bodyPr>
          <a:lstStyle/>
          <a:p>
            <a:pPr algn="ctr"/>
            <a:r>
              <a:rPr lang="fr-FR" b="1" dirty="0" smtClean="0"/>
              <a:t>Parmi les premières </a:t>
            </a:r>
            <a:r>
              <a:rPr lang="fr-FR" b="1" dirty="0" smtClean="0">
                <a:latin typeface="Calibri" panose="020F0502020204030204" pitchFamily="34" charset="0"/>
              </a:rPr>
              <a:t>œ</a:t>
            </a:r>
            <a:r>
              <a:rPr lang="fr-FR" b="1" dirty="0" smtClean="0"/>
              <a:t>uvres exposées, le jeu de miroir longeant la coursive du </a:t>
            </a:r>
            <a:r>
              <a:rPr lang="fr-FR" b="1" dirty="0" err="1" smtClean="0"/>
              <a:t>Grotto</a:t>
            </a:r>
            <a:r>
              <a:rPr lang="fr-FR" b="1" dirty="0" smtClean="0"/>
              <a:t> située le long du bassin intérieur. Les quarante-trois colonnes ont été réalisée par l'artiste danois </a:t>
            </a:r>
            <a:r>
              <a:rPr lang="fr-FR" b="1" dirty="0" err="1" smtClean="0"/>
              <a:t>Olafur</a:t>
            </a:r>
            <a:r>
              <a:rPr lang="fr-FR" b="1" dirty="0" smtClean="0"/>
              <a:t> </a:t>
            </a:r>
            <a:r>
              <a:rPr lang="fr-FR" b="1" dirty="0" err="1" smtClean="0"/>
              <a:t>Eliasson</a:t>
            </a:r>
            <a:r>
              <a:rPr lang="fr-FR" b="1" dirty="0" smtClean="0"/>
              <a:t>. </a:t>
            </a:r>
            <a:endParaRPr lang="fr-FR" b="1" dirty="0"/>
          </a:p>
        </p:txBody>
      </p:sp>
    </p:spTree>
    <p:extLst>
      <p:ext uri="{BB962C8B-B14F-4D97-AF65-F5344CB8AC3E}">
        <p14:creationId xmlns:p14="http://schemas.microsoft.com/office/powerpoint/2010/main" val="102751061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stretch>
            <a:fillRect/>
          </a:stretch>
        </p:blipFill>
        <p:spPr>
          <a:xfrm>
            <a:off x="2286000" y="890587"/>
            <a:ext cx="7620000" cy="5076825"/>
          </a:xfrm>
          <a:prstGeom prst="rect">
            <a:avLst/>
          </a:prstGeom>
        </p:spPr>
      </p:pic>
      <p:sp>
        <p:nvSpPr>
          <p:cNvPr id="3" name="Rectangle 2"/>
          <p:cNvSpPr/>
          <p:nvPr/>
        </p:nvSpPr>
        <p:spPr>
          <a:xfrm>
            <a:off x="4949115" y="253999"/>
            <a:ext cx="2324547" cy="369332"/>
          </a:xfrm>
          <a:prstGeom prst="rect">
            <a:avLst/>
          </a:prstGeom>
        </p:spPr>
        <p:txBody>
          <a:bodyPr wrap="none">
            <a:spAutoFit/>
          </a:bodyPr>
          <a:lstStyle/>
          <a:p>
            <a:r>
              <a:rPr lang="fr-FR" b="1" dirty="0" smtClean="0"/>
              <a:t>Le son de la Fondation</a:t>
            </a:r>
            <a:endParaRPr lang="fr-FR" b="1" dirty="0"/>
          </a:p>
        </p:txBody>
      </p:sp>
      <p:sp>
        <p:nvSpPr>
          <p:cNvPr id="4" name="Rectangle 3"/>
          <p:cNvSpPr/>
          <p:nvPr/>
        </p:nvSpPr>
        <p:spPr>
          <a:xfrm>
            <a:off x="0" y="5967412"/>
            <a:ext cx="12192000" cy="923330"/>
          </a:xfrm>
          <a:prstGeom prst="rect">
            <a:avLst/>
          </a:prstGeom>
        </p:spPr>
        <p:txBody>
          <a:bodyPr wrap="square">
            <a:spAutoFit/>
          </a:bodyPr>
          <a:lstStyle/>
          <a:p>
            <a:pPr algn="ctr"/>
            <a:r>
              <a:rPr lang="fr-FR" b="1" dirty="0" smtClean="0"/>
              <a:t>Autre installation étonnante : "Composition For a New Museum" de l'artiste britannique Oliver </a:t>
            </a:r>
            <a:r>
              <a:rPr lang="fr-FR" b="1" dirty="0" err="1" smtClean="0"/>
              <a:t>Beer</a:t>
            </a:r>
            <a:r>
              <a:rPr lang="fr-FR" b="1" dirty="0" smtClean="0"/>
              <a:t>. La galerie 8 est occupée par trois chanteurs, qui jouent avec l'acoustique de la salle pour créer des effets sonores à destination des visiteurs qui se tiennent au centre de la pièce. Avec cette composition, ils donnent une existence sonore à l'architecture de la Fondation. </a:t>
            </a:r>
            <a:endParaRPr lang="fr-FR" b="1" dirty="0"/>
          </a:p>
        </p:txBody>
      </p:sp>
    </p:spTree>
    <p:extLst>
      <p:ext uri="{BB962C8B-B14F-4D97-AF65-F5344CB8AC3E}">
        <p14:creationId xmlns:p14="http://schemas.microsoft.com/office/powerpoint/2010/main" val="151905996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stretch>
            <a:fillRect/>
          </a:stretch>
        </p:blipFill>
        <p:spPr>
          <a:xfrm>
            <a:off x="2286000" y="890587"/>
            <a:ext cx="7620000" cy="5076825"/>
          </a:xfrm>
          <a:prstGeom prst="rect">
            <a:avLst/>
          </a:prstGeom>
        </p:spPr>
      </p:pic>
      <p:sp>
        <p:nvSpPr>
          <p:cNvPr id="4" name="Rectangle 3"/>
          <p:cNvSpPr/>
          <p:nvPr/>
        </p:nvSpPr>
        <p:spPr>
          <a:xfrm>
            <a:off x="5019647" y="311664"/>
            <a:ext cx="2185983" cy="369332"/>
          </a:xfrm>
          <a:prstGeom prst="rect">
            <a:avLst/>
          </a:prstGeom>
        </p:spPr>
        <p:txBody>
          <a:bodyPr wrap="none">
            <a:spAutoFit/>
          </a:bodyPr>
          <a:lstStyle/>
          <a:p>
            <a:r>
              <a:rPr lang="fr-FR" b="1" dirty="0" smtClean="0"/>
              <a:t>Panneaux de couleur</a:t>
            </a:r>
            <a:endParaRPr lang="fr-FR" b="1" dirty="0"/>
          </a:p>
        </p:txBody>
      </p:sp>
      <p:sp>
        <p:nvSpPr>
          <p:cNvPr id="5" name="Rectangle 4"/>
          <p:cNvSpPr/>
          <p:nvPr/>
        </p:nvSpPr>
        <p:spPr>
          <a:xfrm>
            <a:off x="0" y="6384494"/>
            <a:ext cx="12192000" cy="369332"/>
          </a:xfrm>
          <a:prstGeom prst="rect">
            <a:avLst/>
          </a:prstGeom>
        </p:spPr>
        <p:txBody>
          <a:bodyPr wrap="square">
            <a:spAutoFit/>
          </a:bodyPr>
          <a:lstStyle/>
          <a:p>
            <a:pPr algn="ctr"/>
            <a:r>
              <a:rPr lang="fr-FR" b="1" dirty="0" smtClean="0"/>
              <a:t>L'auditorium (les tribunes sont ici démontées) est parsemé de toiles colorées réalisées par l'artiste américain Ellsworth Kelly. </a:t>
            </a:r>
            <a:endParaRPr lang="fr-FR" b="1" dirty="0"/>
          </a:p>
        </p:txBody>
      </p:sp>
    </p:spTree>
    <p:extLst>
      <p:ext uri="{BB962C8B-B14F-4D97-AF65-F5344CB8AC3E}">
        <p14:creationId xmlns:p14="http://schemas.microsoft.com/office/powerpoint/2010/main" val="98670704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stretch>
            <a:fillRect/>
          </a:stretch>
        </p:blipFill>
        <p:spPr>
          <a:xfrm>
            <a:off x="2297702" y="890587"/>
            <a:ext cx="7620000" cy="5076825"/>
          </a:xfrm>
          <a:prstGeom prst="rect">
            <a:avLst/>
          </a:prstGeom>
        </p:spPr>
      </p:pic>
      <p:sp>
        <p:nvSpPr>
          <p:cNvPr id="3" name="Rectangle 2"/>
          <p:cNvSpPr/>
          <p:nvPr/>
        </p:nvSpPr>
        <p:spPr>
          <a:xfrm>
            <a:off x="5095117" y="286950"/>
            <a:ext cx="2025170" cy="369332"/>
          </a:xfrm>
          <a:prstGeom prst="rect">
            <a:avLst/>
          </a:prstGeom>
        </p:spPr>
        <p:txBody>
          <a:bodyPr wrap="none">
            <a:spAutoFit/>
          </a:bodyPr>
          <a:lstStyle/>
          <a:p>
            <a:r>
              <a:rPr lang="fr-FR" b="1" dirty="0" smtClean="0"/>
              <a:t>La teinte des néons</a:t>
            </a:r>
            <a:endParaRPr lang="fr-FR" b="1" dirty="0"/>
          </a:p>
        </p:txBody>
      </p:sp>
      <p:sp>
        <p:nvSpPr>
          <p:cNvPr id="4" name="Rectangle 3"/>
          <p:cNvSpPr/>
          <p:nvPr/>
        </p:nvSpPr>
        <p:spPr>
          <a:xfrm>
            <a:off x="11702" y="6275858"/>
            <a:ext cx="12191999" cy="369332"/>
          </a:xfrm>
          <a:prstGeom prst="rect">
            <a:avLst/>
          </a:prstGeom>
        </p:spPr>
        <p:txBody>
          <a:bodyPr wrap="square">
            <a:spAutoFit/>
          </a:bodyPr>
          <a:lstStyle/>
          <a:p>
            <a:pPr algn="ctr"/>
            <a:r>
              <a:rPr lang="fr-FR" b="1" dirty="0" smtClean="0"/>
              <a:t>L'artiste français Bertrand </a:t>
            </a:r>
            <a:r>
              <a:rPr lang="fr-FR" b="1" dirty="0" err="1" smtClean="0"/>
              <a:t>Lavier</a:t>
            </a:r>
            <a:r>
              <a:rPr lang="fr-FR" b="1" dirty="0" smtClean="0"/>
              <a:t> détourne une œuvre de Frank Stella en utilisant l'étrange lumière produite par les néons. </a:t>
            </a:r>
            <a:endParaRPr lang="fr-FR" b="1" dirty="0"/>
          </a:p>
        </p:txBody>
      </p:sp>
    </p:spTree>
    <p:extLst>
      <p:ext uri="{BB962C8B-B14F-4D97-AF65-F5344CB8AC3E}">
        <p14:creationId xmlns:p14="http://schemas.microsoft.com/office/powerpoint/2010/main" val="405345519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stretch>
            <a:fillRect/>
          </a:stretch>
        </p:blipFill>
        <p:spPr>
          <a:xfrm>
            <a:off x="2286000" y="890587"/>
            <a:ext cx="7620000" cy="5076825"/>
          </a:xfrm>
          <a:prstGeom prst="rect">
            <a:avLst/>
          </a:prstGeom>
        </p:spPr>
      </p:pic>
      <p:sp>
        <p:nvSpPr>
          <p:cNvPr id="4" name="Rectangle 3"/>
          <p:cNvSpPr/>
          <p:nvPr/>
        </p:nvSpPr>
        <p:spPr>
          <a:xfrm>
            <a:off x="4596871" y="270474"/>
            <a:ext cx="3044167" cy="369332"/>
          </a:xfrm>
          <a:prstGeom prst="rect">
            <a:avLst/>
          </a:prstGeom>
        </p:spPr>
        <p:txBody>
          <a:bodyPr wrap="none">
            <a:spAutoFit/>
          </a:bodyPr>
          <a:lstStyle/>
          <a:p>
            <a:r>
              <a:rPr lang="fr-FR" b="1" dirty="0" smtClean="0"/>
              <a:t>Vue aérienne sur la Fondation</a:t>
            </a:r>
            <a:endParaRPr lang="fr-FR" b="1" dirty="0"/>
          </a:p>
        </p:txBody>
      </p:sp>
      <p:sp>
        <p:nvSpPr>
          <p:cNvPr id="5" name="Rectangle 4"/>
          <p:cNvSpPr/>
          <p:nvPr/>
        </p:nvSpPr>
        <p:spPr>
          <a:xfrm>
            <a:off x="0" y="6099427"/>
            <a:ext cx="12192000" cy="646331"/>
          </a:xfrm>
          <a:prstGeom prst="rect">
            <a:avLst/>
          </a:prstGeom>
        </p:spPr>
        <p:txBody>
          <a:bodyPr wrap="square">
            <a:spAutoFit/>
          </a:bodyPr>
          <a:lstStyle/>
          <a:p>
            <a:pPr algn="ctr"/>
            <a:r>
              <a:rPr lang="fr-FR" b="1" dirty="0" smtClean="0"/>
              <a:t>Le billet d'entrée coûte 14 euros (avec des réductions pour les plus jeunes ou les familles). Il donne accès au bâtiment, aux collections et au Jardin d'Acclimatation voisin. </a:t>
            </a:r>
            <a:endParaRPr lang="fr-FR" b="1" dirty="0"/>
          </a:p>
        </p:txBody>
      </p:sp>
    </p:spTree>
    <p:extLst>
      <p:ext uri="{BB962C8B-B14F-4D97-AF65-F5344CB8AC3E}">
        <p14:creationId xmlns:p14="http://schemas.microsoft.com/office/powerpoint/2010/main" val="259144052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stretch>
            <a:fillRect/>
          </a:stretch>
        </p:blipFill>
        <p:spPr>
          <a:xfrm>
            <a:off x="3738562" y="2028825"/>
            <a:ext cx="4714875" cy="2800350"/>
          </a:xfrm>
          <a:prstGeom prst="rect">
            <a:avLst/>
          </a:prstGeom>
        </p:spPr>
      </p:pic>
    </p:spTree>
    <p:extLst>
      <p:ext uri="{BB962C8B-B14F-4D97-AF65-F5344CB8AC3E}">
        <p14:creationId xmlns:p14="http://schemas.microsoft.com/office/powerpoint/2010/main" val="298545134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90</TotalTime>
  <Words>1073</Words>
  <Application>Microsoft Office PowerPoint</Application>
  <PresentationFormat>Grand écran</PresentationFormat>
  <Paragraphs>39</Paragraphs>
  <Slides>20</Slides>
  <Notes>0</Notes>
  <HiddenSlides>0</HiddenSlides>
  <MMClips>1</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20</vt:i4>
      </vt:variant>
    </vt:vector>
  </HeadingPairs>
  <TitlesOfParts>
    <vt:vector size="24" baseType="lpstr">
      <vt:lpstr>Arial</vt:lpstr>
      <vt:lpstr>Calibri</vt:lpstr>
      <vt:lpstr>Calibri Light</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Modesto</dc:creator>
  <cp:lastModifiedBy>gerald esper</cp:lastModifiedBy>
  <cp:revision>15</cp:revision>
  <dcterms:created xsi:type="dcterms:W3CDTF">2014-10-26T14:59:25Z</dcterms:created>
  <dcterms:modified xsi:type="dcterms:W3CDTF">2014-10-30T00:08:46Z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NXPowerLiteLastOptimized">
    <vt:lpwstr>1434444</vt:lpwstr>
  </property>
  <property fmtid="{D5CDD505-2E9C-101B-9397-08002B2CF9AE}" pid="3" name="NXPowerLiteSettings">
    <vt:lpwstr>F9000400038000</vt:lpwstr>
  </property>
  <property fmtid="{D5CDD505-2E9C-101B-9397-08002B2CF9AE}" pid="4" name="NXPowerLiteVersion">
    <vt:lpwstr>D6.1.0</vt:lpwstr>
  </property>
</Properties>
</file>