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313" r:id="rId3"/>
    <p:sldId id="311"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312" r:id="rId18"/>
    <p:sldId id="271" r:id="rId19"/>
    <p:sldId id="272" r:id="rId20"/>
    <p:sldId id="273" r:id="rId21"/>
    <p:sldId id="314" r:id="rId22"/>
    <p:sldId id="285"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28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fr-FR"/>
              <a:t>Modifiez le style du titre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endParaRPr lang="en-US" dirty="0"/>
          </a:p>
        </p:txBody>
      </p:sp>
      <p:sp>
        <p:nvSpPr>
          <p:cNvPr id="4" name="Date Placeholder 3"/>
          <p:cNvSpPr>
            <a:spLocks noGrp="1"/>
          </p:cNvSpPr>
          <p:nvPr>
            <p:ph type="dt" sz="half" idx="10"/>
          </p:nvPr>
        </p:nvSpPr>
        <p:spPr/>
        <p:txBody>
          <a:bodyPr/>
          <a:lstStyle/>
          <a:p>
            <a:fld id="{C2E462A7-1014-480B-805D-34A84E98104D}" type="datetimeFigureOut">
              <a:rPr lang="fr-FR" smtClean="0"/>
              <a:t>21/04/2016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a:xfrm>
            <a:off x="9255346" y="2750337"/>
            <a:ext cx="1171888" cy="1356442"/>
          </a:xfrm>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710953651"/>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C2E462A7-1014-480B-805D-34A84E98104D}" type="datetimeFigureOut">
              <a:rPr lang="fr-FR" smtClean="0"/>
              <a:t>21/04/2016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072253743"/>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fr-FR"/>
              <a:t>Modifiez le style du titre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C2E462A7-1014-480B-805D-34A84E98104D}" type="datetimeFigureOut">
              <a:rPr lang="fr-FR" smtClean="0"/>
              <a:t>21/04/2016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a:xfrm>
            <a:off x="10729455" y="2869895"/>
            <a:ext cx="1154151" cy="1090789"/>
          </a:xfrm>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693571797"/>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C2E462A7-1014-480B-805D-34A84E98104D}" type="datetimeFigureOut">
              <a:rPr lang="fr-FR" smtClean="0"/>
              <a:t>21/04/2016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072810415"/>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fr-FR"/>
              <a:t>Modifiez le style du titre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Content Placeholder 3"/>
          <p:cNvSpPr>
            <a:spLocks noGrp="1"/>
          </p:cNvSpPr>
          <p:nvPr>
            <p:ph sz="half" idx="2"/>
          </p:nvPr>
        </p:nvSpPr>
        <p:spPr>
          <a:xfrm>
            <a:off x="680322" y="3030008"/>
            <a:ext cx="4698355" cy="2906179"/>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Content Placeholder 5"/>
          <p:cNvSpPr>
            <a:spLocks noGrp="1"/>
          </p:cNvSpPr>
          <p:nvPr>
            <p:ph sz="quarter" idx="4"/>
          </p:nvPr>
        </p:nvSpPr>
        <p:spPr>
          <a:xfrm>
            <a:off x="5594123" y="3030008"/>
            <a:ext cx="4700059" cy="2906179"/>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C2E462A7-1014-480B-805D-34A84E98104D}" type="datetimeFigureOut">
              <a:rPr lang="fr-FR" smtClean="0"/>
              <a:t>21/04/2016</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620541307"/>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C2E462A7-1014-480B-805D-34A84E98104D}" type="datetimeFigureOut">
              <a:rPr lang="fr-FR" smtClean="0"/>
              <a:t>21/04/2016</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50804098"/>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C2E462A7-1014-480B-805D-34A84E98104D}" type="datetimeFigureOut">
              <a:rPr lang="fr-FR" smtClean="0"/>
              <a:t>21/04/2016</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464204950"/>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fr-FR"/>
              <a:t>Modifiez le style du titre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21/04/2016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914402679"/>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fr-FR"/>
              <a:t>Modifiez le style du titre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21/04/2016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911567887"/>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fr-FR"/>
              <a:t>Modifiez le style du titre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21/04/2016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a:xfrm>
            <a:off x="10729455" y="4711309"/>
            <a:ext cx="1154151" cy="1090789"/>
          </a:xfrm>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626515786"/>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fr-FR"/>
              <a:t>Modifiez le style du titre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21/04/2016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a:xfrm>
            <a:off x="10729455" y="4711615"/>
            <a:ext cx="1154151" cy="1090789"/>
          </a:xfrm>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659959370"/>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fr-FR"/>
              <a:t>Modifiez le style du titre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21/04/2016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a:xfrm>
            <a:off x="10729455" y="4709925"/>
            <a:ext cx="1154151" cy="1090789"/>
          </a:xfrm>
        </p:spPr>
        <p:txBody>
          <a:bodyPr/>
          <a:lstStyle/>
          <a:p>
            <a:fld id="{05212437-DA81-4E4C-8923-CCA68116B9AA}" type="slidenum">
              <a:rPr lang="fr-FR" smtClean="0"/>
              <a:t>‹N°›</a:t>
            </a:fld>
            <a:endParaRPr lang="fr-FR"/>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4252946772"/>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fr-FR"/>
              <a:t>Modifiez le style du titre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21/04/2016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a:xfrm>
            <a:off x="10729455" y="4709925"/>
            <a:ext cx="1154151" cy="1090789"/>
          </a:xfrm>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935077819"/>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fr-FR"/>
              <a:t>Modifiez le style du titre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3" name="Date Placeholder 2"/>
          <p:cNvSpPr>
            <a:spLocks noGrp="1"/>
          </p:cNvSpPr>
          <p:nvPr>
            <p:ph type="dt" sz="half" idx="10"/>
          </p:nvPr>
        </p:nvSpPr>
        <p:spPr/>
        <p:txBody>
          <a:bodyPr/>
          <a:lstStyle/>
          <a:p>
            <a:fld id="{C2E462A7-1014-480B-805D-34A84E98104D}" type="datetimeFigureOut">
              <a:rPr lang="fr-FR" smtClean="0"/>
              <a:t>21/04/2016</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863329686"/>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fr-FR"/>
              <a:t>Modifiez le style du titre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a:t>
            </a:r>
          </a:p>
        </p:txBody>
      </p:sp>
      <p:sp>
        <p:nvSpPr>
          <p:cNvPr id="3" name="Date Placeholder 2"/>
          <p:cNvSpPr>
            <a:spLocks noGrp="1"/>
          </p:cNvSpPr>
          <p:nvPr>
            <p:ph type="dt" sz="half" idx="10"/>
          </p:nvPr>
        </p:nvSpPr>
        <p:spPr/>
        <p:txBody>
          <a:bodyPr/>
          <a:lstStyle/>
          <a:p>
            <a:fld id="{C2E462A7-1014-480B-805D-34A84E98104D}" type="datetimeFigureOut">
              <a:rPr lang="fr-FR" smtClean="0"/>
              <a:t>21/04/2016</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868008962"/>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C2E462A7-1014-480B-805D-34A84E98104D}" type="datetimeFigureOut">
              <a:rPr lang="fr-FR" smtClean="0"/>
              <a:t>21/04/2016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632642234"/>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7" name="Rectangle 6"/>
          <p:cNvSpPr/>
          <p:nvPr/>
        </p:nvSpPr>
        <p:spPr>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C2E462A7-1014-480B-805D-34A84E98104D}" type="datetimeFigureOut">
              <a:rPr lang="fr-FR" smtClean="0"/>
              <a:t>21/04/2016</a:t>
            </a:fld>
            <a:endParaRPr lang="fr-FR"/>
          </a:p>
        </p:txBody>
      </p:sp>
      <p:sp>
        <p:nvSpPr>
          <p:cNvPr id="5" name="Footer Placeholder 4"/>
          <p:cNvSpPr>
            <a:spLocks noGrp="1"/>
          </p:cNvSpPr>
          <p:nvPr>
            <p:ph type="ftr" sz="quarter" idx="11"/>
          </p:nvPr>
        </p:nvSpPr>
        <p:spPr>
          <a:xfrm>
            <a:off x="680321" y="5936188"/>
            <a:ext cx="6126805" cy="365125"/>
          </a:xfrm>
        </p:spPr>
        <p:txBody>
          <a:bodyPr/>
          <a:lstStyle/>
          <a:p>
            <a:endParaRPr lang="fr-FR"/>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05212437-DA81-4E4C-8923-CCA68116B9AA}" type="slidenum">
              <a:rPr lang="fr-FR" smtClean="0"/>
              <a:t>‹N°›</a:t>
            </a:fld>
            <a:endParaRPr lang="fr-FR"/>
          </a:p>
        </p:txBody>
      </p:sp>
    </p:spTree>
    <p:extLst>
      <p:ext uri="{BB962C8B-B14F-4D97-AF65-F5344CB8AC3E}">
        <p14:creationId xmlns:p14="http://schemas.microsoft.com/office/powerpoint/2010/main" val="1486020439"/>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C2E462A7-1014-480B-805D-34A84E98104D}" type="datetimeFigureOut">
              <a:rPr lang="fr-FR" smtClean="0"/>
              <a:t>21/04/2016</a:t>
            </a:fld>
            <a:endParaRPr lang="fr-FR"/>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05212437-DA81-4E4C-8923-CCA68116B9AA}" type="slidenum">
              <a:rPr lang="fr-FR" smtClean="0"/>
              <a:t>‹N°›</a:t>
            </a:fld>
            <a:endParaRPr lang="fr-FR"/>
          </a:p>
        </p:txBody>
      </p:sp>
    </p:spTree>
    <p:extLst>
      <p:ext uri="{BB962C8B-B14F-4D97-AF65-F5344CB8AC3E}">
        <p14:creationId xmlns:p14="http://schemas.microsoft.com/office/powerpoint/2010/main" val="223171838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59728" y="410211"/>
            <a:ext cx="6096000" cy="369332"/>
          </a:xfrm>
          <a:prstGeom prst="rect">
            <a:avLst/>
          </a:prstGeom>
        </p:spPr>
        <p:txBody>
          <a:bodyPr>
            <a:spAutoFit/>
          </a:bodyPr>
          <a:lstStyle/>
          <a:p>
            <a:endParaRPr lang="fr-FR" dirty="0"/>
          </a:p>
        </p:txBody>
      </p:sp>
      <p:sp>
        <p:nvSpPr>
          <p:cNvPr id="3" name="Rectangle 2"/>
          <p:cNvSpPr/>
          <p:nvPr/>
        </p:nvSpPr>
        <p:spPr>
          <a:xfrm>
            <a:off x="3048000" y="2274838"/>
            <a:ext cx="6096000" cy="369332"/>
          </a:xfrm>
          <a:prstGeom prst="rect">
            <a:avLst/>
          </a:prstGeom>
        </p:spPr>
        <p:txBody>
          <a:bodyPr>
            <a:spAutoFit/>
          </a:bodyPr>
          <a:lstStyle/>
          <a:p>
            <a:endParaRPr lang="fr-FR" dirty="0"/>
          </a:p>
        </p:txBody>
      </p:sp>
      <p:sp>
        <p:nvSpPr>
          <p:cNvPr id="4" name="Rectangle 3"/>
          <p:cNvSpPr/>
          <p:nvPr/>
        </p:nvSpPr>
        <p:spPr>
          <a:xfrm>
            <a:off x="3341298" y="410211"/>
            <a:ext cx="6096000" cy="369332"/>
          </a:xfrm>
          <a:prstGeom prst="rect">
            <a:avLst/>
          </a:prstGeom>
        </p:spPr>
        <p:txBody>
          <a:bodyPr>
            <a:spAutoFit/>
          </a:bodyPr>
          <a:lstStyle/>
          <a:p>
            <a:endParaRPr lang="fr-FR" dirty="0"/>
          </a:p>
        </p:txBody>
      </p:sp>
      <p:sp>
        <p:nvSpPr>
          <p:cNvPr id="8" name="Rectangle 7"/>
          <p:cNvSpPr/>
          <p:nvPr/>
        </p:nvSpPr>
        <p:spPr>
          <a:xfrm>
            <a:off x="134891" y="887893"/>
            <a:ext cx="11922218" cy="3139321"/>
          </a:xfrm>
          <a:prstGeom prst="rect">
            <a:avLst/>
          </a:prstGeom>
          <a:noFill/>
          <a:scene3d>
            <a:camera prst="orthographicFront"/>
            <a:lightRig rig="threePt" dir="t"/>
          </a:scene3d>
          <a:sp3d>
            <a:bevelT/>
          </a:sp3d>
        </p:spPr>
        <p:txBody>
          <a:bodyPr wrap="square" lIns="91440" tIns="45720" rIns="91440" bIns="45720">
            <a:spAutoFit/>
            <a:sp3d extrusionH="57150">
              <a:bevelT w="38100" h="38100"/>
            </a:sp3d>
          </a:bodyPr>
          <a:lstStyle/>
          <a:p>
            <a:pPr algn="ctr"/>
            <a:r>
              <a:rPr lang="fr-FR" sz="6600" b="1" spc="50" dirty="0">
                <a:ln w="19050">
                  <a:solidFill>
                    <a:schemeClr val="bg1"/>
                  </a:solidFill>
                </a:ln>
                <a:solidFill>
                  <a:srgbClr val="FFFF00"/>
                </a:solidFill>
                <a:effectLst>
                  <a:outerShdw blurRad="38100" dist="38100" dir="2700000" algn="tl">
                    <a:srgbClr val="000000">
                      <a:alpha val="43137"/>
                    </a:srgbClr>
                  </a:outerShdw>
                </a:effectLst>
                <a:latin typeface="CasablancaAntique" panose="00000400000000000000" pitchFamily="2" charset="0"/>
              </a:rPr>
              <a:t>20 mystérieuses cités perdues à travers le monde </a:t>
            </a:r>
            <a:r>
              <a:rPr lang="fr-FR" sz="6600" b="1" cap="none" spc="50" dirty="0">
                <a:ln w="19050">
                  <a:solidFill>
                    <a:schemeClr val="bg1"/>
                  </a:solidFill>
                </a:ln>
                <a:solidFill>
                  <a:srgbClr val="FFFF00"/>
                </a:solidFill>
                <a:effectLst>
                  <a:outerShdw blurRad="38100" dist="38100" dir="2700000" algn="tl">
                    <a:srgbClr val="000000">
                      <a:alpha val="43137"/>
                    </a:srgbClr>
                  </a:outerShdw>
                </a:effectLst>
                <a:latin typeface="CasablancaAntique" panose="00000400000000000000" pitchFamily="2" charset="0"/>
              </a:rPr>
              <a:t>par Modesto</a:t>
            </a:r>
            <a:endParaRPr lang="fr-FR" sz="6600" b="1" cap="none" spc="50" dirty="0">
              <a:ln w="19050">
                <a:solidFill>
                  <a:schemeClr val="bg1"/>
                </a:solidFill>
              </a:ln>
              <a:solidFill>
                <a:srgbClr val="FFFF00"/>
              </a:solidFill>
              <a:effectLst>
                <a:outerShdw blurRad="38100" dist="38100" dir="2700000" algn="tl">
                  <a:srgbClr val="000000">
                    <a:alpha val="43137"/>
                  </a:srgbClr>
                </a:outerShdw>
              </a:effectLst>
            </a:endParaRPr>
          </a:p>
        </p:txBody>
      </p:sp>
      <p:sp>
        <p:nvSpPr>
          <p:cNvPr id="5" name="ZoneTexte 4"/>
          <p:cNvSpPr txBox="1"/>
          <p:nvPr/>
        </p:nvSpPr>
        <p:spPr>
          <a:xfrm>
            <a:off x="3651849" y="5891841"/>
            <a:ext cx="4888302" cy="461665"/>
          </a:xfrm>
          <a:prstGeom prst="rect">
            <a:avLst/>
          </a:prstGeom>
          <a:noFill/>
        </p:spPr>
        <p:txBody>
          <a:bodyPr wrap="square" rtlCol="0">
            <a:spAutoFit/>
          </a:bodyPr>
          <a:lstStyle/>
          <a:p>
            <a:pPr algn="ctr"/>
            <a:r>
              <a:rPr lang="fr-FR" sz="2400" b="1" dirty="0">
                <a:ln>
                  <a:solidFill>
                    <a:schemeClr val="bg1"/>
                  </a:solidFill>
                </a:ln>
                <a:solidFill>
                  <a:srgbClr val="FFFF00"/>
                </a:solidFill>
                <a:latin typeface="CasablancaAntique" panose="00000400000000000000" pitchFamily="2" charset="0"/>
              </a:rPr>
              <a:t>Diaporama manuel</a:t>
            </a:r>
          </a:p>
        </p:txBody>
      </p:sp>
      <p:pic>
        <p:nvPicPr>
          <p:cNvPr id="6" name="Musique du monde - Les mille et une nuits">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2304143" y="3313981"/>
            <a:ext cx="609600" cy="609600"/>
          </a:xfrm>
          <a:prstGeom prst="rect">
            <a:avLst/>
          </a:prstGeom>
        </p:spPr>
      </p:pic>
    </p:spTree>
    <p:extLst>
      <p:ext uri="{BB962C8B-B14F-4D97-AF65-F5344CB8AC3E}">
        <p14:creationId xmlns:p14="http://schemas.microsoft.com/office/powerpoint/2010/main" val="649476544"/>
      </p:ext>
    </p:extLst>
  </p:cSld>
  <p:clrMapOvr>
    <a:masterClrMapping/>
  </p:clrMapOvr>
  <mc:AlternateContent xmlns:mc="http://schemas.openxmlformats.org/markup-compatibility/2006" xmlns:p14="http://schemas.microsoft.com/office/powerpoint/2010/main">
    <mc:Choice Requires="p14">
      <p:transition spd="slow" p14:dur="20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p:cTn id="7"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stretch>
            <a:fillRect/>
          </a:stretch>
        </p:blipFill>
        <p:spPr>
          <a:xfrm>
            <a:off x="441380" y="885824"/>
            <a:ext cx="7556390" cy="5040000"/>
          </a:xfrm>
          <a:prstGeom prst="rect">
            <a:avLst/>
          </a:prstGeom>
          <a:ln w="127000" cap="sq">
            <a:solidFill>
              <a:srgbClr val="FFC000"/>
            </a:solidFill>
            <a:miter lim="800000"/>
          </a:ln>
          <a:effectLst>
            <a:outerShdw blurRad="57150" dist="50800" dir="2700000" algn="tl" rotWithShape="0">
              <a:srgbClr val="000000">
                <a:alpha val="40000"/>
              </a:srgbClr>
            </a:outerShdw>
          </a:effectLst>
        </p:spPr>
      </p:pic>
      <p:sp>
        <p:nvSpPr>
          <p:cNvPr id="4" name="Rectangle 3"/>
          <p:cNvSpPr/>
          <p:nvPr/>
        </p:nvSpPr>
        <p:spPr>
          <a:xfrm>
            <a:off x="3203110" y="152842"/>
            <a:ext cx="2032929" cy="461665"/>
          </a:xfrm>
          <a:prstGeom prst="rect">
            <a:avLst/>
          </a:prstGeom>
          <a:solidFill>
            <a:srgbClr val="FFC000"/>
          </a:solidFill>
        </p:spPr>
        <p:txBody>
          <a:bodyPr wrap="none">
            <a:spAutoFit/>
          </a:bodyPr>
          <a:lstStyle/>
          <a:p>
            <a:pPr algn="ctr"/>
            <a:r>
              <a:rPr lang="fr-FR" sz="2400" b="1" dirty="0">
                <a:solidFill>
                  <a:schemeClr val="bg1"/>
                </a:solidFill>
                <a:latin typeface="CasablancaAntique" panose="00000400000000000000" pitchFamily="2" charset="0"/>
              </a:rPr>
              <a:t>Teotihuacan</a:t>
            </a:r>
          </a:p>
        </p:txBody>
      </p:sp>
      <p:sp>
        <p:nvSpPr>
          <p:cNvPr id="5" name="Rectangle 4"/>
          <p:cNvSpPr/>
          <p:nvPr/>
        </p:nvSpPr>
        <p:spPr>
          <a:xfrm>
            <a:off x="8108830" y="889844"/>
            <a:ext cx="4083170" cy="5078313"/>
          </a:xfrm>
          <a:prstGeom prst="rect">
            <a:avLst/>
          </a:prstGeom>
          <a:solidFill>
            <a:srgbClr val="FFC000"/>
          </a:solidFill>
        </p:spPr>
        <p:txBody>
          <a:bodyPr wrap="square">
            <a:spAutoFit/>
          </a:bodyPr>
          <a:lstStyle/>
          <a:p>
            <a:pPr algn="ctr"/>
            <a:r>
              <a:rPr lang="fr-FR" b="1" dirty="0">
                <a:solidFill>
                  <a:schemeClr val="bg1"/>
                </a:solidFill>
                <a:latin typeface="CasablancaAntique" panose="00000400000000000000" pitchFamily="2" charset="0"/>
              </a:rPr>
              <a:t>Située au nord-est de la ville de Mexico au Mexique, Teotihuacan était la plus grande ville de toute l'Amérique précolombienne. Conçue en 200 avant J.C. par les Totonaques, elle fut habitée jusqu'au VIIe siècle où elle fut détruite par un incendie provoqué par une émeute à l'intérieur de la ville. Teotihuacan est aujourd'hui admirée pour ses grandes pyramides méso-américaine, sa chaussée des Morts et ses nombreuses peintures murales aux couleurs quasi intactes. Inscrite au patrimoine de l'Unesco, elle demeure une destination prisée des touristes. </a:t>
            </a:r>
          </a:p>
        </p:txBody>
      </p:sp>
    </p:spTree>
    <p:extLst>
      <p:ext uri="{BB962C8B-B14F-4D97-AF65-F5344CB8AC3E}">
        <p14:creationId xmlns:p14="http://schemas.microsoft.com/office/powerpoint/2010/main" val="4213054468"/>
      </p:ext>
    </p:extLst>
  </p:cSld>
  <p:clrMapOvr>
    <a:masterClrMapping/>
  </p:clrMapOvr>
  <mc:AlternateContent xmlns:mc="http://schemas.openxmlformats.org/markup-compatibility/2006" xmlns:p14="http://schemas.microsoft.com/office/powerpoint/2010/main">
    <mc:Choice Requires="p14">
      <p:transition spd="slow" p14:dur="2000">
        <p14:window/>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stretch>
            <a:fillRect/>
          </a:stretch>
        </p:blipFill>
        <p:spPr>
          <a:xfrm>
            <a:off x="4624387" y="899475"/>
            <a:ext cx="7216489" cy="5040000"/>
          </a:xfrm>
          <a:prstGeom prst="rect">
            <a:avLst/>
          </a:prstGeom>
          <a:ln w="127000" cap="sq">
            <a:solidFill>
              <a:srgbClr val="FFC000"/>
            </a:solidFill>
            <a:miter lim="800000"/>
          </a:ln>
          <a:effectLst>
            <a:outerShdw blurRad="57150" dist="50800" dir="2700000" algn="tl" rotWithShape="0">
              <a:srgbClr val="000000">
                <a:alpha val="40000"/>
              </a:srgbClr>
            </a:outerShdw>
          </a:effectLst>
        </p:spPr>
      </p:pic>
      <p:sp>
        <p:nvSpPr>
          <p:cNvPr id="4" name="Rectangle 3"/>
          <p:cNvSpPr/>
          <p:nvPr/>
        </p:nvSpPr>
        <p:spPr>
          <a:xfrm>
            <a:off x="5095393" y="160031"/>
            <a:ext cx="6274475" cy="461665"/>
          </a:xfrm>
          <a:prstGeom prst="rect">
            <a:avLst/>
          </a:prstGeom>
          <a:solidFill>
            <a:srgbClr val="FFC000"/>
          </a:solidFill>
        </p:spPr>
        <p:txBody>
          <a:bodyPr wrap="none">
            <a:spAutoFit/>
          </a:bodyPr>
          <a:lstStyle/>
          <a:p>
            <a:pPr algn="ctr"/>
            <a:r>
              <a:rPr lang="fr-FR" sz="2400" b="1" dirty="0">
                <a:solidFill>
                  <a:schemeClr val="bg1"/>
                </a:solidFill>
                <a:latin typeface="CasablancaAntique" panose="00000400000000000000" pitchFamily="2" charset="0"/>
              </a:rPr>
              <a:t>Fatehpur </a:t>
            </a:r>
            <a:r>
              <a:rPr lang="fr-FR" sz="2400" b="1" dirty="0" err="1">
                <a:solidFill>
                  <a:schemeClr val="bg1"/>
                </a:solidFill>
                <a:latin typeface="CasablancaAntique" panose="00000400000000000000" pitchFamily="2" charset="0"/>
              </a:rPr>
              <a:t>Sikri</a:t>
            </a:r>
            <a:r>
              <a:rPr lang="fr-FR" sz="2400" b="1" dirty="0">
                <a:solidFill>
                  <a:schemeClr val="bg1"/>
                </a:solidFill>
                <a:latin typeface="CasablancaAntique" panose="00000400000000000000" pitchFamily="2" charset="0"/>
              </a:rPr>
              <a:t>, ancienne capitale moghol</a:t>
            </a:r>
          </a:p>
        </p:txBody>
      </p:sp>
      <p:sp>
        <p:nvSpPr>
          <p:cNvPr id="5" name="Rectangle 4"/>
          <p:cNvSpPr/>
          <p:nvPr/>
        </p:nvSpPr>
        <p:spPr>
          <a:xfrm>
            <a:off x="-1" y="2136339"/>
            <a:ext cx="4502989" cy="2585323"/>
          </a:xfrm>
          <a:prstGeom prst="rect">
            <a:avLst/>
          </a:prstGeom>
          <a:solidFill>
            <a:srgbClr val="FFC000"/>
          </a:solidFill>
        </p:spPr>
        <p:txBody>
          <a:bodyPr wrap="square">
            <a:spAutoFit/>
          </a:bodyPr>
          <a:lstStyle/>
          <a:p>
            <a:pPr algn="ctr"/>
            <a:r>
              <a:rPr lang="fr-FR" b="1" dirty="0">
                <a:solidFill>
                  <a:schemeClr val="bg1"/>
                </a:solidFill>
                <a:latin typeface="CasablancaAntique" panose="00000400000000000000" pitchFamily="2" charset="0"/>
              </a:rPr>
              <a:t>Située dans l‘État de l'</a:t>
            </a:r>
            <a:r>
              <a:rPr lang="fr-FR" b="1" dirty="0" err="1">
                <a:solidFill>
                  <a:schemeClr val="bg1"/>
                </a:solidFill>
                <a:latin typeface="CasablancaAntique" panose="00000400000000000000" pitchFamily="2" charset="0"/>
              </a:rPr>
              <a:t>Uttar</a:t>
            </a:r>
            <a:r>
              <a:rPr lang="fr-FR" b="1" dirty="0">
                <a:solidFill>
                  <a:schemeClr val="bg1"/>
                </a:solidFill>
                <a:latin typeface="CasablancaAntique" panose="00000400000000000000" pitchFamily="2" charset="0"/>
              </a:rPr>
              <a:t> </a:t>
            </a:r>
            <a:r>
              <a:rPr lang="fr-FR" b="1" dirty="0" err="1">
                <a:solidFill>
                  <a:schemeClr val="bg1"/>
                </a:solidFill>
                <a:latin typeface="CasablancaAntique" panose="00000400000000000000" pitchFamily="2" charset="0"/>
              </a:rPr>
              <a:t>Pradesh</a:t>
            </a:r>
            <a:r>
              <a:rPr lang="fr-FR" b="1" dirty="0">
                <a:solidFill>
                  <a:schemeClr val="bg1"/>
                </a:solidFill>
                <a:latin typeface="CasablancaAntique" panose="00000400000000000000" pitchFamily="2" charset="0"/>
              </a:rPr>
              <a:t> en Inde, la cité de Fatehpur </a:t>
            </a:r>
            <a:r>
              <a:rPr lang="fr-FR" b="1" dirty="0" err="1">
                <a:solidFill>
                  <a:schemeClr val="bg1"/>
                </a:solidFill>
                <a:latin typeface="CasablancaAntique" panose="00000400000000000000" pitchFamily="2" charset="0"/>
              </a:rPr>
              <a:t>Sikri</a:t>
            </a:r>
            <a:r>
              <a:rPr lang="fr-FR" b="1" dirty="0">
                <a:solidFill>
                  <a:schemeClr val="bg1"/>
                </a:solidFill>
                <a:latin typeface="CasablancaAntique" panose="00000400000000000000" pitchFamily="2" charset="0"/>
              </a:rPr>
              <a:t> fut nommée capitale de l'empire moghol en 1571 par le jeune empereur Akbar. Elle le restera pendant une quinzaine d'années avant d'être déplacée à Lahore. Dès lors, elle est totalement abandonnée mais conservée dans un état exceptionnel. </a:t>
            </a:r>
          </a:p>
        </p:txBody>
      </p:sp>
    </p:spTree>
    <p:extLst>
      <p:ext uri="{BB962C8B-B14F-4D97-AF65-F5344CB8AC3E}">
        <p14:creationId xmlns:p14="http://schemas.microsoft.com/office/powerpoint/2010/main" val="880545931"/>
      </p:ext>
    </p:extLst>
  </p:cSld>
  <p:clrMapOvr>
    <a:masterClrMapping/>
  </p:clrMapOvr>
  <mc:AlternateContent xmlns:mc="http://schemas.openxmlformats.org/markup-compatibility/2006" xmlns:p14="http://schemas.microsoft.com/office/powerpoint/2010/main">
    <mc:Choice Requires="p14">
      <p:transition spd="slow" p14:dur="2000">
        <p14:window dir="ver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stretch>
            <a:fillRect/>
          </a:stretch>
        </p:blipFill>
        <p:spPr>
          <a:xfrm>
            <a:off x="352425" y="909000"/>
            <a:ext cx="7560000" cy="5040000"/>
          </a:xfrm>
          <a:prstGeom prst="rect">
            <a:avLst/>
          </a:prstGeom>
          <a:ln w="127000" cap="sq">
            <a:solidFill>
              <a:srgbClr val="FFC000"/>
            </a:solidFill>
            <a:miter lim="800000"/>
          </a:ln>
          <a:effectLst>
            <a:outerShdw blurRad="57150" dist="50800" dir="2700000" algn="tl" rotWithShape="0">
              <a:srgbClr val="000000">
                <a:alpha val="40000"/>
              </a:srgbClr>
            </a:outerShdw>
          </a:effectLst>
        </p:spPr>
      </p:pic>
      <p:sp>
        <p:nvSpPr>
          <p:cNvPr id="6" name="Rectangle 5"/>
          <p:cNvSpPr/>
          <p:nvPr/>
        </p:nvSpPr>
        <p:spPr>
          <a:xfrm>
            <a:off x="1403953" y="164884"/>
            <a:ext cx="5456943" cy="461665"/>
          </a:xfrm>
          <a:prstGeom prst="rect">
            <a:avLst/>
          </a:prstGeom>
          <a:solidFill>
            <a:srgbClr val="FFC000"/>
          </a:solidFill>
        </p:spPr>
        <p:txBody>
          <a:bodyPr wrap="none">
            <a:spAutoFit/>
          </a:bodyPr>
          <a:lstStyle/>
          <a:p>
            <a:pPr algn="ctr"/>
            <a:r>
              <a:rPr lang="fr-FR" sz="2400" b="1" dirty="0">
                <a:solidFill>
                  <a:schemeClr val="bg1"/>
                </a:solidFill>
                <a:latin typeface="CasablancaAntique" panose="00000400000000000000" pitchFamily="2" charset="0"/>
              </a:rPr>
              <a:t>Angkor, capitale de l'empire Khmer</a:t>
            </a:r>
          </a:p>
        </p:txBody>
      </p:sp>
      <p:sp>
        <p:nvSpPr>
          <p:cNvPr id="7" name="Rectangle 6"/>
          <p:cNvSpPr/>
          <p:nvPr/>
        </p:nvSpPr>
        <p:spPr>
          <a:xfrm>
            <a:off x="8031192" y="1305342"/>
            <a:ext cx="4160808" cy="4247317"/>
          </a:xfrm>
          <a:prstGeom prst="rect">
            <a:avLst/>
          </a:prstGeom>
          <a:solidFill>
            <a:srgbClr val="FFC000"/>
          </a:solidFill>
        </p:spPr>
        <p:txBody>
          <a:bodyPr wrap="square">
            <a:spAutoFit/>
          </a:bodyPr>
          <a:lstStyle/>
          <a:p>
            <a:pPr algn="ctr"/>
            <a:r>
              <a:rPr lang="fr-FR" b="1" dirty="0">
                <a:solidFill>
                  <a:schemeClr val="bg1"/>
                </a:solidFill>
                <a:latin typeface="CasablancaAntique" panose="00000400000000000000" pitchFamily="2" charset="0"/>
              </a:rPr>
              <a:t>Dans les forêts au nord du </a:t>
            </a:r>
            <a:r>
              <a:rPr lang="fr-FR" b="1" dirty="0" err="1">
                <a:solidFill>
                  <a:schemeClr val="bg1"/>
                </a:solidFill>
                <a:latin typeface="CasablancaAntique" panose="00000400000000000000" pitchFamily="2" charset="0"/>
              </a:rPr>
              <a:t>Tonlé</a:t>
            </a:r>
            <a:r>
              <a:rPr lang="fr-FR" b="1" dirty="0">
                <a:solidFill>
                  <a:schemeClr val="bg1"/>
                </a:solidFill>
                <a:latin typeface="CasablancaAntique" panose="00000400000000000000" pitchFamily="2" charset="0"/>
              </a:rPr>
              <a:t> </a:t>
            </a:r>
            <a:r>
              <a:rPr lang="fr-FR" b="1" dirty="0" err="1">
                <a:solidFill>
                  <a:schemeClr val="bg1"/>
                </a:solidFill>
                <a:latin typeface="CasablancaAntique" panose="00000400000000000000" pitchFamily="2" charset="0"/>
              </a:rPr>
              <a:t>Sap</a:t>
            </a:r>
            <a:r>
              <a:rPr lang="fr-FR" b="1" dirty="0">
                <a:solidFill>
                  <a:schemeClr val="bg1"/>
                </a:solidFill>
                <a:latin typeface="CasablancaAntique" panose="00000400000000000000" pitchFamily="2" charset="0"/>
              </a:rPr>
              <a:t>, à proximité de </a:t>
            </a:r>
            <a:r>
              <a:rPr lang="fr-FR" b="1" dirty="0" err="1">
                <a:solidFill>
                  <a:schemeClr val="bg1"/>
                </a:solidFill>
                <a:latin typeface="CasablancaAntique" panose="00000400000000000000" pitchFamily="2" charset="0"/>
              </a:rPr>
              <a:t>Siem</a:t>
            </a:r>
            <a:r>
              <a:rPr lang="fr-FR" b="1" dirty="0">
                <a:solidFill>
                  <a:schemeClr val="bg1"/>
                </a:solidFill>
                <a:latin typeface="CasablancaAntique" panose="00000400000000000000" pitchFamily="2" charset="0"/>
              </a:rPr>
              <a:t> </a:t>
            </a:r>
            <a:r>
              <a:rPr lang="fr-FR" b="1" dirty="0" err="1">
                <a:solidFill>
                  <a:schemeClr val="bg1"/>
                </a:solidFill>
                <a:latin typeface="CasablancaAntique" panose="00000400000000000000" pitchFamily="2" charset="0"/>
              </a:rPr>
              <a:t>Reap</a:t>
            </a:r>
            <a:r>
              <a:rPr lang="fr-FR" b="1" dirty="0">
                <a:solidFill>
                  <a:schemeClr val="bg1"/>
                </a:solidFill>
                <a:latin typeface="CasablancaAntique" panose="00000400000000000000" pitchFamily="2" charset="0"/>
              </a:rPr>
              <a:t> au Cambodge, se trouve la cité d'Angkor, l'ancienne capitale de l'empire Khmer, fondée par </a:t>
            </a:r>
            <a:r>
              <a:rPr lang="fr-FR" b="1" dirty="0" err="1">
                <a:solidFill>
                  <a:schemeClr val="bg1"/>
                </a:solidFill>
                <a:latin typeface="CasablancaAntique" panose="00000400000000000000" pitchFamily="2" charset="0"/>
              </a:rPr>
              <a:t>Jayavarman</a:t>
            </a:r>
            <a:r>
              <a:rPr lang="fr-FR" b="1" dirty="0">
                <a:solidFill>
                  <a:schemeClr val="bg1"/>
                </a:solidFill>
                <a:latin typeface="CasablancaAntique" panose="00000400000000000000" pitchFamily="2" charset="0"/>
              </a:rPr>
              <a:t> II au IXe siècle. Laissée à l'abandon suite au déclin de la cité au XVe siècle, ses ruines furent redécouvertes par l'explorateur français Henri </a:t>
            </a:r>
            <a:r>
              <a:rPr lang="fr-FR" b="1" dirty="0" err="1">
                <a:solidFill>
                  <a:schemeClr val="bg1"/>
                </a:solidFill>
                <a:latin typeface="CasablancaAntique" panose="00000400000000000000" pitchFamily="2" charset="0"/>
              </a:rPr>
              <a:t>Mouhot</a:t>
            </a:r>
            <a:r>
              <a:rPr lang="fr-FR" b="1" dirty="0">
                <a:solidFill>
                  <a:schemeClr val="bg1"/>
                </a:solidFill>
                <a:latin typeface="CasablancaAntique" panose="00000400000000000000" pitchFamily="2" charset="0"/>
              </a:rPr>
              <a:t> en 1861 : Angkor Wat et le Bayon (en image) sont considérés comme les plus beaux témoignages de l'architecture khmère. Elles sont aujourd'hui classées à l'Unesco. </a:t>
            </a:r>
          </a:p>
        </p:txBody>
      </p:sp>
    </p:spTree>
    <p:extLst>
      <p:ext uri="{BB962C8B-B14F-4D97-AF65-F5344CB8AC3E}">
        <p14:creationId xmlns:p14="http://schemas.microsoft.com/office/powerpoint/2010/main" val="4174596554"/>
      </p:ext>
    </p:extLst>
  </p:cSld>
  <p:clrMapOvr>
    <a:masterClrMapping/>
  </p:clrMapOvr>
  <mc:AlternateContent xmlns:mc="http://schemas.openxmlformats.org/markup-compatibility/2006" xmlns:p14="http://schemas.microsoft.com/office/powerpoint/2010/main">
    <mc:Choice Requires="p14">
      <p:transition spd="slow" p14:dur="2000">
        <p14:window/>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stretch>
            <a:fillRect/>
          </a:stretch>
        </p:blipFill>
        <p:spPr>
          <a:xfrm>
            <a:off x="4295775" y="909000"/>
            <a:ext cx="7557282" cy="5040000"/>
          </a:xfrm>
          <a:prstGeom prst="rect">
            <a:avLst/>
          </a:prstGeom>
          <a:ln w="127000" cap="sq">
            <a:solidFill>
              <a:srgbClr val="FFC000"/>
            </a:solidFill>
            <a:miter lim="800000"/>
          </a:ln>
          <a:effectLst>
            <a:outerShdw blurRad="57150" dist="50800" dir="2700000" algn="tl" rotWithShape="0">
              <a:srgbClr val="000000">
                <a:alpha val="40000"/>
              </a:srgbClr>
            </a:outerShdw>
          </a:effectLst>
        </p:spPr>
      </p:pic>
      <p:sp>
        <p:nvSpPr>
          <p:cNvPr id="6" name="Rectangle 5"/>
          <p:cNvSpPr/>
          <p:nvPr/>
        </p:nvSpPr>
        <p:spPr>
          <a:xfrm>
            <a:off x="3923390" y="164524"/>
            <a:ext cx="8268610" cy="461665"/>
          </a:xfrm>
          <a:prstGeom prst="rect">
            <a:avLst/>
          </a:prstGeom>
          <a:solidFill>
            <a:srgbClr val="FFC000"/>
          </a:solidFill>
        </p:spPr>
        <p:txBody>
          <a:bodyPr wrap="none">
            <a:spAutoFit/>
          </a:bodyPr>
          <a:lstStyle/>
          <a:p>
            <a:pPr algn="ctr"/>
            <a:r>
              <a:rPr lang="fr-FR" sz="2400" b="1" dirty="0">
                <a:solidFill>
                  <a:schemeClr val="bg1"/>
                </a:solidFill>
                <a:latin typeface="CasablancaAntique" panose="00000400000000000000" pitchFamily="2" charset="0"/>
              </a:rPr>
              <a:t>Hampi, ancienne capitale du royaume de </a:t>
            </a:r>
            <a:r>
              <a:rPr lang="fr-FR" sz="2400" b="1" dirty="0" err="1">
                <a:solidFill>
                  <a:schemeClr val="bg1"/>
                </a:solidFill>
                <a:latin typeface="CasablancaAntique" panose="00000400000000000000" pitchFamily="2" charset="0"/>
              </a:rPr>
              <a:t>Vijayanâgara</a:t>
            </a:r>
            <a:endParaRPr lang="fr-FR" sz="2400" b="1" dirty="0">
              <a:solidFill>
                <a:schemeClr val="bg1"/>
              </a:solidFill>
              <a:latin typeface="CasablancaAntique" panose="00000400000000000000" pitchFamily="2" charset="0"/>
            </a:endParaRPr>
          </a:p>
        </p:txBody>
      </p:sp>
      <p:sp>
        <p:nvSpPr>
          <p:cNvPr id="7" name="Rectangle 6"/>
          <p:cNvSpPr/>
          <p:nvPr/>
        </p:nvSpPr>
        <p:spPr>
          <a:xfrm>
            <a:off x="0" y="2136339"/>
            <a:ext cx="4183811" cy="2585323"/>
          </a:xfrm>
          <a:prstGeom prst="rect">
            <a:avLst/>
          </a:prstGeom>
          <a:solidFill>
            <a:srgbClr val="FFC000"/>
          </a:solidFill>
        </p:spPr>
        <p:txBody>
          <a:bodyPr wrap="square">
            <a:spAutoFit/>
          </a:bodyPr>
          <a:lstStyle/>
          <a:p>
            <a:pPr algn="ctr"/>
            <a:r>
              <a:rPr lang="fr-FR" b="1" dirty="0" err="1">
                <a:solidFill>
                  <a:schemeClr val="bg1"/>
                </a:solidFill>
                <a:latin typeface="CasablancaAntique" panose="00000400000000000000" pitchFamily="2" charset="0"/>
              </a:rPr>
              <a:t>Vijayanâgara</a:t>
            </a:r>
            <a:r>
              <a:rPr lang="fr-FR" b="1" dirty="0">
                <a:solidFill>
                  <a:schemeClr val="bg1"/>
                </a:solidFill>
                <a:latin typeface="CasablancaAntique" panose="00000400000000000000" pitchFamily="2" charset="0"/>
              </a:rPr>
              <a:t> était par le passé l'un des plus grands empires hindous, il fut fondé en 1336. En 1565, l'empire affronte l'alliance du Dekkan et perd la bataille. La ville est alors détruite et laissée en ruines. Aujourd'hui, un village s'est installé au creux de ces ruines anciennement majestueuses. </a:t>
            </a:r>
          </a:p>
        </p:txBody>
      </p:sp>
    </p:spTree>
    <p:extLst>
      <p:ext uri="{BB962C8B-B14F-4D97-AF65-F5344CB8AC3E}">
        <p14:creationId xmlns:p14="http://schemas.microsoft.com/office/powerpoint/2010/main" val="2117204681"/>
      </p:ext>
    </p:extLst>
  </p:cSld>
  <p:clrMapOvr>
    <a:masterClrMapping/>
  </p:clrMapOvr>
  <mc:AlternateContent xmlns:mc="http://schemas.openxmlformats.org/markup-compatibility/2006" xmlns:p14="http://schemas.microsoft.com/office/powerpoint/2010/main">
    <mc:Choice Requires="p14">
      <p:transition spd="slow" p14:dur="2000">
        <p14:window dir="ver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stretch>
            <a:fillRect/>
          </a:stretch>
        </p:blipFill>
        <p:spPr>
          <a:xfrm>
            <a:off x="371475" y="909000"/>
            <a:ext cx="7554868" cy="5040000"/>
          </a:xfrm>
          <a:prstGeom prst="rect">
            <a:avLst/>
          </a:prstGeom>
          <a:ln w="127000" cap="sq">
            <a:solidFill>
              <a:srgbClr val="FFC000"/>
            </a:solidFill>
            <a:miter lim="800000"/>
          </a:ln>
          <a:effectLst>
            <a:outerShdw blurRad="57150" dist="50800" dir="2700000" algn="tl" rotWithShape="0">
              <a:srgbClr val="000000">
                <a:alpha val="40000"/>
              </a:srgbClr>
            </a:outerShdw>
          </a:effectLst>
        </p:spPr>
      </p:pic>
      <p:sp>
        <p:nvSpPr>
          <p:cNvPr id="6" name="Rectangle 5"/>
          <p:cNvSpPr/>
          <p:nvPr/>
        </p:nvSpPr>
        <p:spPr>
          <a:xfrm>
            <a:off x="1486160" y="170815"/>
            <a:ext cx="5325497" cy="461665"/>
          </a:xfrm>
          <a:prstGeom prst="rect">
            <a:avLst/>
          </a:prstGeom>
          <a:solidFill>
            <a:srgbClr val="FFC000"/>
          </a:solidFill>
        </p:spPr>
        <p:txBody>
          <a:bodyPr wrap="none">
            <a:spAutoFit/>
          </a:bodyPr>
          <a:lstStyle/>
          <a:p>
            <a:pPr algn="ctr"/>
            <a:r>
              <a:rPr lang="fr-FR" sz="2400" b="1" dirty="0">
                <a:solidFill>
                  <a:schemeClr val="bg1"/>
                </a:solidFill>
                <a:latin typeface="CasablancaAntique" panose="00000400000000000000" pitchFamily="2" charset="0"/>
              </a:rPr>
              <a:t>Pétra, cité troglodyte de l'Antiquité</a:t>
            </a:r>
          </a:p>
        </p:txBody>
      </p:sp>
      <p:sp>
        <p:nvSpPr>
          <p:cNvPr id="7" name="Rectangle 6"/>
          <p:cNvSpPr/>
          <p:nvPr/>
        </p:nvSpPr>
        <p:spPr>
          <a:xfrm>
            <a:off x="8039818" y="889844"/>
            <a:ext cx="4152181" cy="5078313"/>
          </a:xfrm>
          <a:prstGeom prst="rect">
            <a:avLst/>
          </a:prstGeom>
          <a:solidFill>
            <a:srgbClr val="FFC000"/>
          </a:solidFill>
        </p:spPr>
        <p:txBody>
          <a:bodyPr wrap="square">
            <a:spAutoFit/>
          </a:bodyPr>
          <a:lstStyle/>
          <a:p>
            <a:pPr algn="ctr"/>
            <a:r>
              <a:rPr lang="fr-FR" b="1" dirty="0">
                <a:solidFill>
                  <a:schemeClr val="bg1"/>
                </a:solidFill>
                <a:latin typeface="CasablancaAntique" panose="00000400000000000000" pitchFamily="2" charset="0"/>
              </a:rPr>
              <a:t>À l'est de la vallée de l'</a:t>
            </a:r>
            <a:r>
              <a:rPr lang="fr-FR" b="1" dirty="0" err="1">
                <a:solidFill>
                  <a:schemeClr val="bg1"/>
                </a:solidFill>
                <a:latin typeface="CasablancaAntique" panose="00000400000000000000" pitchFamily="2" charset="0"/>
              </a:rPr>
              <a:t>Arabah</a:t>
            </a:r>
            <a:r>
              <a:rPr lang="fr-FR" b="1" dirty="0">
                <a:solidFill>
                  <a:schemeClr val="bg1"/>
                </a:solidFill>
                <a:latin typeface="CasablancaAntique" panose="00000400000000000000" pitchFamily="2" charset="0"/>
              </a:rPr>
              <a:t>, entre la mer Rouge et la mer Morte dans l'actuelle Jordanie, l'ancienne cité de Pétra est secrètement cachée parmi les roches aux parois abruptes. Elle n'est ainsi accessible que par un étroit sentier montagneux au nord-ouest ou par un canyon, le </a:t>
            </a:r>
            <a:r>
              <a:rPr lang="fr-FR" b="1" dirty="0" err="1">
                <a:solidFill>
                  <a:schemeClr val="bg1"/>
                </a:solidFill>
                <a:latin typeface="CasablancaAntique" panose="00000400000000000000" pitchFamily="2" charset="0"/>
              </a:rPr>
              <a:t>Sîq</a:t>
            </a:r>
            <a:r>
              <a:rPr lang="fr-FR" b="1" dirty="0">
                <a:solidFill>
                  <a:schemeClr val="bg1"/>
                </a:solidFill>
                <a:latin typeface="CasablancaAntique" panose="00000400000000000000" pitchFamily="2" charset="0"/>
              </a:rPr>
              <a:t>, à l'est. Bâtie au VIIIe siècle av. J.C. par les Édomites, elle prospéra en tant que cité caravanière nabatéenne. Occupée par les croisés puis tombée dans l'oubli, elle fut redécouverte par l'explorateur suisse Jean Louis Burckhardt en 1812. Cet ensemble monumental taillé dans la roche est inscrit à l'Unesco. </a:t>
            </a:r>
          </a:p>
        </p:txBody>
      </p:sp>
    </p:spTree>
    <p:extLst>
      <p:ext uri="{BB962C8B-B14F-4D97-AF65-F5344CB8AC3E}">
        <p14:creationId xmlns:p14="http://schemas.microsoft.com/office/powerpoint/2010/main" val="2780285533"/>
      </p:ext>
    </p:extLst>
  </p:cSld>
  <p:clrMapOvr>
    <a:masterClrMapping/>
  </p:clrMapOvr>
  <mc:AlternateContent xmlns:mc="http://schemas.openxmlformats.org/markup-compatibility/2006" xmlns:p14="http://schemas.microsoft.com/office/powerpoint/2010/main">
    <mc:Choice Requires="p14">
      <p:transition spd="slow" p14:dur="2000">
        <p14:window/>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0" y="2967335"/>
            <a:ext cx="6096000" cy="369332"/>
          </a:xfrm>
          <a:prstGeom prst="rect">
            <a:avLst/>
          </a:prstGeom>
        </p:spPr>
        <p:txBody>
          <a:bodyPr>
            <a:spAutoFit/>
          </a:bodyPr>
          <a:lstStyle/>
          <a:p>
            <a:r>
              <a:rPr lang="fr-FR" dirty="0"/>
              <a:t> </a:t>
            </a:r>
          </a:p>
        </p:txBody>
      </p:sp>
      <p:pic>
        <p:nvPicPr>
          <p:cNvPr id="6" name="Image 5"/>
          <p:cNvPicPr>
            <a:picLocks noChangeAspect="1"/>
          </p:cNvPicPr>
          <p:nvPr/>
        </p:nvPicPr>
        <p:blipFill>
          <a:blip r:embed="rId2"/>
          <a:stretch>
            <a:fillRect/>
          </a:stretch>
        </p:blipFill>
        <p:spPr>
          <a:xfrm>
            <a:off x="4291012" y="909000"/>
            <a:ext cx="7557410" cy="5040000"/>
          </a:xfrm>
          <a:prstGeom prst="rect">
            <a:avLst/>
          </a:prstGeom>
          <a:ln w="127000" cap="sq">
            <a:solidFill>
              <a:srgbClr val="FFC000"/>
            </a:solidFill>
            <a:miter lim="800000"/>
          </a:ln>
          <a:effectLst>
            <a:outerShdw blurRad="57150" dist="50800" dir="2700000" algn="tl" rotWithShape="0">
              <a:srgbClr val="000000">
                <a:alpha val="40000"/>
              </a:srgbClr>
            </a:outerShdw>
          </a:effectLst>
        </p:spPr>
      </p:pic>
      <p:sp>
        <p:nvSpPr>
          <p:cNvPr id="7" name="Rectangle 6"/>
          <p:cNvSpPr/>
          <p:nvPr/>
        </p:nvSpPr>
        <p:spPr>
          <a:xfrm>
            <a:off x="5456661" y="184936"/>
            <a:ext cx="5226111" cy="461665"/>
          </a:xfrm>
          <a:prstGeom prst="rect">
            <a:avLst/>
          </a:prstGeom>
          <a:solidFill>
            <a:srgbClr val="FFC000"/>
          </a:solidFill>
        </p:spPr>
        <p:txBody>
          <a:bodyPr wrap="none">
            <a:spAutoFit/>
          </a:bodyPr>
          <a:lstStyle/>
          <a:p>
            <a:pPr algn="ctr"/>
            <a:r>
              <a:rPr lang="fr-FR" sz="2400" b="1" dirty="0" err="1">
                <a:solidFill>
                  <a:schemeClr val="bg1"/>
                </a:solidFill>
                <a:latin typeface="CasablancaAntique" panose="00000400000000000000" pitchFamily="2" charset="0"/>
              </a:rPr>
              <a:t>Machu</a:t>
            </a:r>
            <a:r>
              <a:rPr lang="fr-FR" sz="2400" b="1" dirty="0">
                <a:solidFill>
                  <a:schemeClr val="bg1"/>
                </a:solidFill>
                <a:latin typeface="CasablancaAntique" panose="00000400000000000000" pitchFamily="2" charset="0"/>
              </a:rPr>
              <a:t> </a:t>
            </a:r>
            <a:r>
              <a:rPr lang="fr-FR" sz="2400" b="1" dirty="0" err="1">
                <a:solidFill>
                  <a:schemeClr val="bg1"/>
                </a:solidFill>
                <a:latin typeface="CasablancaAntique" panose="00000400000000000000" pitchFamily="2" charset="0"/>
              </a:rPr>
              <a:t>Picchu</a:t>
            </a:r>
            <a:r>
              <a:rPr lang="fr-FR" sz="2400" b="1" dirty="0">
                <a:solidFill>
                  <a:schemeClr val="bg1"/>
                </a:solidFill>
                <a:latin typeface="CasablancaAntique" panose="00000400000000000000" pitchFamily="2" charset="0"/>
              </a:rPr>
              <a:t>, cité religieuse inca</a:t>
            </a:r>
          </a:p>
        </p:txBody>
      </p:sp>
      <p:sp>
        <p:nvSpPr>
          <p:cNvPr id="8" name="Rectangle 7"/>
          <p:cNvSpPr/>
          <p:nvPr/>
        </p:nvSpPr>
        <p:spPr>
          <a:xfrm>
            <a:off x="0" y="889844"/>
            <a:ext cx="4166558" cy="5078313"/>
          </a:xfrm>
          <a:prstGeom prst="rect">
            <a:avLst/>
          </a:prstGeom>
          <a:solidFill>
            <a:srgbClr val="FFC000"/>
          </a:solidFill>
        </p:spPr>
        <p:txBody>
          <a:bodyPr wrap="square">
            <a:spAutoFit/>
          </a:bodyPr>
          <a:lstStyle/>
          <a:p>
            <a:pPr algn="ctr"/>
            <a:r>
              <a:rPr lang="fr-FR" b="1" dirty="0">
                <a:solidFill>
                  <a:schemeClr val="bg1"/>
                </a:solidFill>
                <a:latin typeface="CasablancaAntique" panose="00000400000000000000" pitchFamily="2" charset="0"/>
              </a:rPr>
              <a:t>L'ancienne cité inca du </a:t>
            </a:r>
            <a:r>
              <a:rPr lang="fr-FR" b="1" dirty="0" err="1">
                <a:solidFill>
                  <a:schemeClr val="bg1"/>
                </a:solidFill>
                <a:latin typeface="CasablancaAntique" panose="00000400000000000000" pitchFamily="2" charset="0"/>
              </a:rPr>
              <a:t>Machu</a:t>
            </a:r>
            <a:r>
              <a:rPr lang="fr-FR" b="1" dirty="0">
                <a:solidFill>
                  <a:schemeClr val="bg1"/>
                </a:solidFill>
                <a:latin typeface="CasablancaAntique" panose="00000400000000000000" pitchFamily="2" charset="0"/>
              </a:rPr>
              <a:t> </a:t>
            </a:r>
            <a:r>
              <a:rPr lang="fr-FR" b="1" dirty="0" err="1">
                <a:solidFill>
                  <a:schemeClr val="bg1"/>
                </a:solidFill>
                <a:latin typeface="CasablancaAntique" panose="00000400000000000000" pitchFamily="2" charset="0"/>
              </a:rPr>
              <a:t>Picchu</a:t>
            </a:r>
            <a:r>
              <a:rPr lang="fr-FR" b="1" dirty="0">
                <a:solidFill>
                  <a:schemeClr val="bg1"/>
                </a:solidFill>
                <a:latin typeface="CasablancaAntique" panose="00000400000000000000" pitchFamily="2" charset="0"/>
              </a:rPr>
              <a:t>, perchée sur un promontoire rocheux au Pérou, sur le versant oriental des Andes centrales, a été découverte par l'archéologue américain Hiram </a:t>
            </a:r>
            <a:r>
              <a:rPr lang="fr-FR" b="1" dirty="0" err="1">
                <a:solidFill>
                  <a:schemeClr val="bg1"/>
                </a:solidFill>
                <a:latin typeface="CasablancaAntique" panose="00000400000000000000" pitchFamily="2" charset="0"/>
              </a:rPr>
              <a:t>Bingham</a:t>
            </a:r>
            <a:r>
              <a:rPr lang="fr-FR" b="1" dirty="0">
                <a:solidFill>
                  <a:schemeClr val="bg1"/>
                </a:solidFill>
                <a:latin typeface="CasablancaAntique" panose="00000400000000000000" pitchFamily="2" charset="0"/>
              </a:rPr>
              <a:t> en 1911. D'abord résidence de l'empereur </a:t>
            </a:r>
            <a:r>
              <a:rPr lang="fr-FR" b="1" dirty="0" err="1">
                <a:solidFill>
                  <a:schemeClr val="bg1"/>
                </a:solidFill>
                <a:latin typeface="CasablancaAntique" panose="00000400000000000000" pitchFamily="2" charset="0"/>
              </a:rPr>
              <a:t>Pachacutec</a:t>
            </a:r>
            <a:r>
              <a:rPr lang="fr-FR" b="1" dirty="0">
                <a:solidFill>
                  <a:schemeClr val="bg1"/>
                </a:solidFill>
                <a:latin typeface="CasablancaAntique" panose="00000400000000000000" pitchFamily="2" charset="0"/>
              </a:rPr>
              <a:t>, puis sanctuaire religieux, cette cité perdue du XVe siècle, stupéfiante création urbaine aux multiples temples dédiés au dieu Soleil, a été laissée à l'abandon par le régime colonial espagnol au XIXe siècle. Elle a été désignée comme l'une des sept merveilles du monde et inscrite au patrimoine mondial par l'Unesco. </a:t>
            </a:r>
          </a:p>
        </p:txBody>
      </p:sp>
    </p:spTree>
    <p:extLst>
      <p:ext uri="{BB962C8B-B14F-4D97-AF65-F5344CB8AC3E}">
        <p14:creationId xmlns:p14="http://schemas.microsoft.com/office/powerpoint/2010/main" val="1003893993"/>
      </p:ext>
    </p:extLst>
  </p:cSld>
  <p:clrMapOvr>
    <a:masterClrMapping/>
  </p:clrMapOvr>
  <mc:AlternateContent xmlns:mc="http://schemas.openxmlformats.org/markup-compatibility/2006" xmlns:p14="http://schemas.microsoft.com/office/powerpoint/2010/main">
    <mc:Choice Requires="p14">
      <p:transition spd="slow" p14:dur="2000">
        <p14:window dir="ver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stretch>
            <a:fillRect/>
          </a:stretch>
        </p:blipFill>
        <p:spPr>
          <a:xfrm>
            <a:off x="390525" y="909000"/>
            <a:ext cx="7560000" cy="5040000"/>
          </a:xfrm>
          <a:prstGeom prst="rect">
            <a:avLst/>
          </a:prstGeom>
          <a:ln w="127000" cap="sq">
            <a:solidFill>
              <a:srgbClr val="FFC000"/>
            </a:solidFill>
            <a:miter lim="800000"/>
          </a:ln>
          <a:effectLst>
            <a:outerShdw blurRad="57150" dist="50800" dir="2700000" algn="tl" rotWithShape="0">
              <a:srgbClr val="000000">
                <a:alpha val="40000"/>
              </a:srgbClr>
            </a:outerShdw>
          </a:effectLst>
        </p:spPr>
      </p:pic>
      <p:sp>
        <p:nvSpPr>
          <p:cNvPr id="6" name="Rectangle 5"/>
          <p:cNvSpPr/>
          <p:nvPr/>
        </p:nvSpPr>
        <p:spPr>
          <a:xfrm>
            <a:off x="1847613" y="177284"/>
            <a:ext cx="4645824" cy="461665"/>
          </a:xfrm>
          <a:prstGeom prst="rect">
            <a:avLst/>
          </a:prstGeom>
          <a:solidFill>
            <a:srgbClr val="FFC000"/>
          </a:solidFill>
        </p:spPr>
        <p:txBody>
          <a:bodyPr wrap="none">
            <a:spAutoFit/>
          </a:bodyPr>
          <a:lstStyle/>
          <a:p>
            <a:pPr algn="ctr"/>
            <a:r>
              <a:rPr lang="fr-FR" sz="2400" b="1" dirty="0">
                <a:solidFill>
                  <a:schemeClr val="bg1"/>
                </a:solidFill>
                <a:latin typeface="CasablancaAntique" panose="00000400000000000000" pitchFamily="2" charset="0"/>
              </a:rPr>
              <a:t>Babylone, la grandeur antique</a:t>
            </a:r>
          </a:p>
        </p:txBody>
      </p:sp>
      <p:sp>
        <p:nvSpPr>
          <p:cNvPr id="7" name="Rectangle 6"/>
          <p:cNvSpPr/>
          <p:nvPr/>
        </p:nvSpPr>
        <p:spPr>
          <a:xfrm>
            <a:off x="8074325" y="1443841"/>
            <a:ext cx="4117675" cy="3970318"/>
          </a:xfrm>
          <a:prstGeom prst="rect">
            <a:avLst/>
          </a:prstGeom>
          <a:solidFill>
            <a:srgbClr val="FFC000"/>
          </a:solidFill>
        </p:spPr>
        <p:txBody>
          <a:bodyPr wrap="square">
            <a:spAutoFit/>
          </a:bodyPr>
          <a:lstStyle/>
          <a:p>
            <a:pPr algn="ctr"/>
            <a:r>
              <a:rPr lang="fr-FR" b="1" dirty="0">
                <a:solidFill>
                  <a:schemeClr val="bg1"/>
                </a:solidFill>
                <a:latin typeface="CasablancaAntique" panose="00000400000000000000" pitchFamily="2" charset="0"/>
              </a:rPr>
              <a:t>Babylone devient sous le règne de Nabuchodonosor II, au VIème avant J.-C. l'une des plus grandes et des plus importantes cités antiques. Elle était située en Mésopotamie, emplacement qui correspond actuellement à une zone située à 100 km au sud de Bagdad en Irak. Babylone fut redécouverte au XIXème siècle et plusieurs vestiges magnifiques subsistent comme ici, la porte d'Ishtar ou même les fameux </a:t>
            </a:r>
            <a:r>
              <a:rPr lang="fr-FR" b="1" dirty="0">
                <a:solidFill>
                  <a:schemeClr val="bg1"/>
                </a:solidFill>
                <a:latin typeface="Deco-D891" panose="00000400000000000000" pitchFamily="2" charset="0"/>
              </a:rPr>
              <a:t>“</a:t>
            </a:r>
            <a:r>
              <a:rPr lang="fr-FR" b="1" dirty="0">
                <a:solidFill>
                  <a:schemeClr val="bg1"/>
                </a:solidFill>
                <a:latin typeface="CasablancaAntique" panose="00000400000000000000" pitchFamily="2" charset="0"/>
              </a:rPr>
              <a:t>murs de Babylone</a:t>
            </a:r>
            <a:r>
              <a:rPr lang="fr-FR" b="1" dirty="0">
                <a:solidFill>
                  <a:schemeClr val="bg1"/>
                </a:solidFill>
                <a:latin typeface="Deco-D891" panose="00000400000000000000" pitchFamily="2" charset="0"/>
              </a:rPr>
              <a:t>”</a:t>
            </a:r>
            <a:r>
              <a:rPr lang="fr-FR" b="1" dirty="0">
                <a:solidFill>
                  <a:schemeClr val="bg1"/>
                </a:solidFill>
                <a:latin typeface="CasablancaAntique" panose="00000400000000000000" pitchFamily="2" charset="0"/>
              </a:rPr>
              <a:t>. </a:t>
            </a:r>
          </a:p>
        </p:txBody>
      </p:sp>
    </p:spTree>
    <p:extLst>
      <p:ext uri="{BB962C8B-B14F-4D97-AF65-F5344CB8AC3E}">
        <p14:creationId xmlns:p14="http://schemas.microsoft.com/office/powerpoint/2010/main" val="1807916731"/>
      </p:ext>
    </p:extLst>
  </p:cSld>
  <p:clrMapOvr>
    <a:masterClrMapping/>
  </p:clrMapOvr>
  <mc:AlternateContent xmlns:mc="http://schemas.openxmlformats.org/markup-compatibility/2006" xmlns:p14="http://schemas.microsoft.com/office/powerpoint/2010/main">
    <mc:Choice Requires="p14">
      <p:transition spd="slow" p14:dur="2000">
        <p14:window/>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stretch>
            <a:fillRect/>
          </a:stretch>
        </p:blipFill>
        <p:spPr>
          <a:xfrm>
            <a:off x="4281487" y="909000"/>
            <a:ext cx="7562228" cy="5040000"/>
          </a:xfrm>
          <a:prstGeom prst="rect">
            <a:avLst/>
          </a:prstGeom>
          <a:ln w="127000" cap="sq">
            <a:solidFill>
              <a:srgbClr val="FFC000"/>
            </a:solidFill>
            <a:miter lim="800000"/>
          </a:ln>
          <a:effectLst>
            <a:outerShdw blurRad="57150" dist="50800" dir="2700000" algn="tl" rotWithShape="0">
              <a:srgbClr val="000000">
                <a:alpha val="40000"/>
              </a:srgbClr>
            </a:outerShdw>
          </a:effectLst>
        </p:spPr>
      </p:pic>
      <p:sp>
        <p:nvSpPr>
          <p:cNvPr id="6" name="Rectangle 5"/>
          <p:cNvSpPr/>
          <p:nvPr/>
        </p:nvSpPr>
        <p:spPr>
          <a:xfrm>
            <a:off x="5585801" y="152303"/>
            <a:ext cx="4953600" cy="461665"/>
          </a:xfrm>
          <a:prstGeom prst="rect">
            <a:avLst/>
          </a:prstGeom>
          <a:solidFill>
            <a:srgbClr val="FFC000"/>
          </a:solidFill>
        </p:spPr>
        <p:txBody>
          <a:bodyPr wrap="none">
            <a:spAutoFit/>
          </a:bodyPr>
          <a:lstStyle/>
          <a:p>
            <a:pPr algn="ctr"/>
            <a:r>
              <a:rPr lang="fr-FR" sz="2400" b="1" dirty="0">
                <a:solidFill>
                  <a:schemeClr val="bg1"/>
                </a:solidFill>
                <a:latin typeface="CasablancaAntique" panose="00000400000000000000" pitchFamily="2" charset="0"/>
              </a:rPr>
              <a:t>La semi-légendaire cité de Troie</a:t>
            </a:r>
          </a:p>
        </p:txBody>
      </p:sp>
      <p:sp>
        <p:nvSpPr>
          <p:cNvPr id="7" name="Rectangle 6"/>
          <p:cNvSpPr/>
          <p:nvPr/>
        </p:nvSpPr>
        <p:spPr>
          <a:xfrm>
            <a:off x="0" y="1859340"/>
            <a:ext cx="4166558" cy="3139321"/>
          </a:xfrm>
          <a:prstGeom prst="rect">
            <a:avLst/>
          </a:prstGeom>
          <a:solidFill>
            <a:srgbClr val="FFC000"/>
          </a:solidFill>
        </p:spPr>
        <p:txBody>
          <a:bodyPr wrap="square">
            <a:spAutoFit/>
          </a:bodyPr>
          <a:lstStyle/>
          <a:p>
            <a:pPr algn="ctr"/>
            <a:r>
              <a:rPr lang="fr-FR" b="1" dirty="0">
                <a:solidFill>
                  <a:schemeClr val="bg1"/>
                </a:solidFill>
                <a:latin typeface="CasablancaAntique" panose="00000400000000000000" pitchFamily="2" charset="0"/>
              </a:rPr>
              <a:t>Dans l'actuelle province de Çanakkale en Turquie se trouve la légendaire ville de Troie, immortalisée dans les œuvres de Virgile et Homère. Découverte dans les années 1870 à </a:t>
            </a:r>
            <a:r>
              <a:rPr lang="fr-FR" b="1" dirty="0" err="1">
                <a:solidFill>
                  <a:schemeClr val="bg1"/>
                </a:solidFill>
                <a:latin typeface="CasablancaAntique" panose="00000400000000000000" pitchFamily="2" charset="0"/>
              </a:rPr>
              <a:t>Anatolia</a:t>
            </a:r>
            <a:r>
              <a:rPr lang="fr-FR" b="1" dirty="0">
                <a:solidFill>
                  <a:schemeClr val="bg1"/>
                </a:solidFill>
                <a:latin typeface="CasablancaAntique" panose="00000400000000000000" pitchFamily="2" charset="0"/>
              </a:rPr>
              <a:t> par l'archéologue allemand Heinrich Schliemann, la ville aurait été détruite puis reconstruite 9 fois, et sa version décrite dans L'Iliade serait la 7ème. </a:t>
            </a:r>
          </a:p>
        </p:txBody>
      </p:sp>
    </p:spTree>
    <p:extLst>
      <p:ext uri="{BB962C8B-B14F-4D97-AF65-F5344CB8AC3E}">
        <p14:creationId xmlns:p14="http://schemas.microsoft.com/office/powerpoint/2010/main" val="525094824"/>
      </p:ext>
    </p:extLst>
  </p:cSld>
  <p:clrMapOvr>
    <a:masterClrMapping/>
  </p:clrMapOvr>
  <mc:AlternateContent xmlns:mc="http://schemas.openxmlformats.org/markup-compatibility/2006" xmlns:p14="http://schemas.microsoft.com/office/powerpoint/2010/main">
    <mc:Choice Requires="p14">
      <p:transition spd="slow" p14:dur="2000">
        <p14:window dir="ver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stretch>
            <a:fillRect/>
          </a:stretch>
        </p:blipFill>
        <p:spPr>
          <a:xfrm>
            <a:off x="376237" y="909000"/>
            <a:ext cx="7102655" cy="5040000"/>
          </a:xfrm>
          <a:prstGeom prst="rect">
            <a:avLst/>
          </a:prstGeom>
          <a:ln w="127000" cap="sq">
            <a:solidFill>
              <a:srgbClr val="FFC000"/>
            </a:solidFill>
            <a:miter lim="800000"/>
          </a:ln>
          <a:effectLst>
            <a:outerShdw blurRad="57150" dist="50800" dir="2700000" algn="tl" rotWithShape="0">
              <a:srgbClr val="000000">
                <a:alpha val="40000"/>
              </a:srgbClr>
            </a:outerShdw>
          </a:effectLst>
        </p:spPr>
      </p:pic>
      <p:sp>
        <p:nvSpPr>
          <p:cNvPr id="6" name="Rectangle 5"/>
          <p:cNvSpPr/>
          <p:nvPr/>
        </p:nvSpPr>
        <p:spPr>
          <a:xfrm>
            <a:off x="157942" y="157695"/>
            <a:ext cx="7539243" cy="461665"/>
          </a:xfrm>
          <a:prstGeom prst="rect">
            <a:avLst/>
          </a:prstGeom>
          <a:solidFill>
            <a:srgbClr val="FFC000"/>
          </a:solidFill>
        </p:spPr>
        <p:txBody>
          <a:bodyPr wrap="none">
            <a:spAutoFit/>
          </a:bodyPr>
          <a:lstStyle/>
          <a:p>
            <a:pPr algn="ctr"/>
            <a:r>
              <a:rPr lang="fr-FR" sz="2400" b="1" dirty="0" err="1">
                <a:solidFill>
                  <a:schemeClr val="bg1"/>
                </a:solidFill>
                <a:latin typeface="CasablancaAntique" panose="00000400000000000000" pitchFamily="2" charset="0"/>
              </a:rPr>
              <a:t>Capaddocce</a:t>
            </a:r>
            <a:r>
              <a:rPr lang="fr-FR" sz="2400" b="1" dirty="0">
                <a:solidFill>
                  <a:schemeClr val="bg1"/>
                </a:solidFill>
                <a:latin typeface="CasablancaAntique" panose="00000400000000000000" pitchFamily="2" charset="0"/>
              </a:rPr>
              <a:t> : les cités perdues creusées à la main</a:t>
            </a:r>
          </a:p>
        </p:txBody>
      </p:sp>
      <p:sp>
        <p:nvSpPr>
          <p:cNvPr id="7" name="Rectangle 6"/>
          <p:cNvSpPr/>
          <p:nvPr/>
        </p:nvSpPr>
        <p:spPr>
          <a:xfrm>
            <a:off x="7573992" y="1997839"/>
            <a:ext cx="4618007" cy="2862322"/>
          </a:xfrm>
          <a:prstGeom prst="rect">
            <a:avLst/>
          </a:prstGeom>
          <a:solidFill>
            <a:srgbClr val="FFC000"/>
          </a:solidFill>
        </p:spPr>
        <p:txBody>
          <a:bodyPr wrap="square">
            <a:spAutoFit/>
          </a:bodyPr>
          <a:lstStyle/>
          <a:p>
            <a:pPr algn="ctr"/>
            <a:r>
              <a:rPr lang="fr-FR" b="1" dirty="0">
                <a:solidFill>
                  <a:schemeClr val="bg1"/>
                </a:solidFill>
                <a:latin typeface="CasablancaAntique" panose="00000400000000000000" pitchFamily="2" charset="0"/>
              </a:rPr>
              <a:t>En 1963, un homme appelé Omer </a:t>
            </a:r>
            <a:r>
              <a:rPr lang="fr-FR" b="1" dirty="0" err="1">
                <a:solidFill>
                  <a:schemeClr val="bg1"/>
                </a:solidFill>
                <a:latin typeface="CasablancaAntique" panose="00000400000000000000" pitchFamily="2" charset="0"/>
              </a:rPr>
              <a:t>Demir</a:t>
            </a:r>
            <a:r>
              <a:rPr lang="fr-FR" b="1" dirty="0">
                <a:solidFill>
                  <a:schemeClr val="bg1"/>
                </a:solidFill>
                <a:latin typeface="CasablancaAntique" panose="00000400000000000000" pitchFamily="2" charset="0"/>
              </a:rPr>
              <a:t> pense avoir découvert un </a:t>
            </a:r>
            <a:r>
              <a:rPr lang="fr-FR" b="1" dirty="0">
                <a:solidFill>
                  <a:schemeClr val="bg1"/>
                </a:solidFill>
                <a:latin typeface="Deco-D891" panose="00000400000000000000" pitchFamily="2" charset="0"/>
              </a:rPr>
              <a:t>“</a:t>
            </a:r>
            <a:r>
              <a:rPr lang="fr-FR" b="1" dirty="0">
                <a:solidFill>
                  <a:schemeClr val="bg1"/>
                </a:solidFill>
                <a:latin typeface="CasablancaAntique" panose="00000400000000000000" pitchFamily="2" charset="0"/>
              </a:rPr>
              <a:t>puits sans fond</a:t>
            </a:r>
            <a:r>
              <a:rPr lang="fr-FR" b="1" dirty="0">
                <a:solidFill>
                  <a:schemeClr val="bg1"/>
                </a:solidFill>
                <a:latin typeface="Deco-D891" panose="00000400000000000000" pitchFamily="2" charset="0"/>
              </a:rPr>
              <a:t>”</a:t>
            </a:r>
            <a:r>
              <a:rPr lang="fr-FR" b="1" dirty="0">
                <a:solidFill>
                  <a:schemeClr val="bg1"/>
                </a:solidFill>
                <a:latin typeface="CasablancaAntique" panose="00000400000000000000" pitchFamily="2" charset="0"/>
              </a:rPr>
              <a:t>. Des fouilles archéologiques menées sur le site prouvent qu'il s'agit en réalité d'une ville entière creusée dans la roche. Ainsi, c'est 20 000 personnes qui pouvaient vivre sous la montagne dans la cité de </a:t>
            </a:r>
            <a:r>
              <a:rPr lang="fr-FR" b="1" dirty="0" err="1">
                <a:solidFill>
                  <a:schemeClr val="bg1"/>
                </a:solidFill>
                <a:latin typeface="CasablancaAntique" panose="00000400000000000000" pitchFamily="2" charset="0"/>
              </a:rPr>
              <a:t>Derinkuyu</a:t>
            </a:r>
            <a:r>
              <a:rPr lang="fr-FR" b="1" dirty="0">
                <a:solidFill>
                  <a:schemeClr val="bg1"/>
                </a:solidFill>
                <a:latin typeface="CasablancaAntique" panose="00000400000000000000" pitchFamily="2" charset="0"/>
              </a:rPr>
              <a:t> à environ 85 mètres sous la surface de la terre.</a:t>
            </a:r>
          </a:p>
        </p:txBody>
      </p:sp>
    </p:spTree>
    <p:extLst>
      <p:ext uri="{BB962C8B-B14F-4D97-AF65-F5344CB8AC3E}">
        <p14:creationId xmlns:p14="http://schemas.microsoft.com/office/powerpoint/2010/main" val="1442933054"/>
      </p:ext>
    </p:extLst>
  </p:cSld>
  <p:clrMapOvr>
    <a:masterClrMapping/>
  </p:clrMapOvr>
  <mc:AlternateContent xmlns:mc="http://schemas.openxmlformats.org/markup-compatibility/2006" xmlns:p14="http://schemas.microsoft.com/office/powerpoint/2010/main">
    <mc:Choice Requires="p14">
      <p:transition spd="slow" p14:dur="2000">
        <p14:window/>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stretch>
            <a:fillRect/>
          </a:stretch>
        </p:blipFill>
        <p:spPr>
          <a:xfrm>
            <a:off x="4267201" y="909000"/>
            <a:ext cx="7562633" cy="5040000"/>
          </a:xfrm>
          <a:prstGeom prst="rect">
            <a:avLst/>
          </a:prstGeom>
          <a:ln w="127000" cap="sq">
            <a:solidFill>
              <a:srgbClr val="FFC000"/>
            </a:solidFill>
            <a:miter lim="800000"/>
          </a:ln>
          <a:effectLst>
            <a:outerShdw blurRad="57150" dist="50800" dir="2700000" algn="tl" rotWithShape="0">
              <a:srgbClr val="000000">
                <a:alpha val="40000"/>
              </a:srgbClr>
            </a:outerShdw>
          </a:effectLst>
        </p:spPr>
      </p:pic>
      <p:sp>
        <p:nvSpPr>
          <p:cNvPr id="6" name="Rectangle 5"/>
          <p:cNvSpPr/>
          <p:nvPr/>
        </p:nvSpPr>
        <p:spPr>
          <a:xfrm>
            <a:off x="4626746" y="149427"/>
            <a:ext cx="6843541" cy="461665"/>
          </a:xfrm>
          <a:prstGeom prst="rect">
            <a:avLst/>
          </a:prstGeom>
          <a:solidFill>
            <a:srgbClr val="FFC000"/>
          </a:solidFill>
        </p:spPr>
        <p:txBody>
          <a:bodyPr wrap="none">
            <a:spAutoFit/>
          </a:bodyPr>
          <a:lstStyle/>
          <a:p>
            <a:pPr algn="ctr"/>
            <a:r>
              <a:rPr lang="fr-FR" sz="2400" b="1" dirty="0">
                <a:solidFill>
                  <a:schemeClr val="bg1"/>
                </a:solidFill>
                <a:latin typeface="CasablancaAntique" panose="00000400000000000000" pitchFamily="2" charset="0"/>
              </a:rPr>
              <a:t>Fanum </a:t>
            </a:r>
            <a:r>
              <a:rPr lang="fr-FR" sz="2400" b="1" dirty="0" err="1">
                <a:solidFill>
                  <a:schemeClr val="bg1"/>
                </a:solidFill>
                <a:latin typeface="CasablancaAntique" panose="00000400000000000000" pitchFamily="2" charset="0"/>
              </a:rPr>
              <a:t>Voltumnae</a:t>
            </a:r>
            <a:r>
              <a:rPr lang="fr-FR" sz="2400" b="1" dirty="0">
                <a:solidFill>
                  <a:schemeClr val="bg1"/>
                </a:solidFill>
                <a:latin typeface="CasablancaAntique" panose="00000400000000000000" pitchFamily="2" charset="0"/>
              </a:rPr>
              <a:t>, sur les pas des Étrusques</a:t>
            </a:r>
          </a:p>
        </p:txBody>
      </p:sp>
      <p:sp>
        <p:nvSpPr>
          <p:cNvPr id="7" name="Rectangle 6"/>
          <p:cNvSpPr/>
          <p:nvPr/>
        </p:nvSpPr>
        <p:spPr>
          <a:xfrm>
            <a:off x="0" y="2136339"/>
            <a:ext cx="4149306" cy="2585323"/>
          </a:xfrm>
          <a:prstGeom prst="rect">
            <a:avLst/>
          </a:prstGeom>
          <a:solidFill>
            <a:srgbClr val="FFC000"/>
          </a:solidFill>
        </p:spPr>
        <p:txBody>
          <a:bodyPr wrap="square">
            <a:spAutoFit/>
          </a:bodyPr>
          <a:lstStyle/>
          <a:p>
            <a:pPr algn="ctr"/>
            <a:r>
              <a:rPr lang="fr-FR" b="1" dirty="0">
                <a:solidFill>
                  <a:schemeClr val="bg1"/>
                </a:solidFill>
                <a:latin typeface="CasablancaAntique" panose="00000400000000000000" pitchFamily="2" charset="0"/>
              </a:rPr>
              <a:t>L'exceptionnel sanctuaire étrusque aurait été retrouvé en 2013 par l'archéologue </a:t>
            </a:r>
            <a:r>
              <a:rPr lang="fr-FR" b="1" dirty="0" err="1">
                <a:solidFill>
                  <a:schemeClr val="bg1"/>
                </a:solidFill>
                <a:latin typeface="CasablancaAntique" panose="00000400000000000000" pitchFamily="2" charset="0"/>
              </a:rPr>
              <a:t>Simonetta</a:t>
            </a:r>
            <a:r>
              <a:rPr lang="fr-FR" b="1" dirty="0">
                <a:solidFill>
                  <a:schemeClr val="bg1"/>
                </a:solidFill>
                <a:latin typeface="CasablancaAntique" panose="00000400000000000000" pitchFamily="2" charset="0"/>
              </a:rPr>
              <a:t> </a:t>
            </a:r>
            <a:r>
              <a:rPr lang="fr-FR" b="1" dirty="0" err="1">
                <a:solidFill>
                  <a:schemeClr val="bg1"/>
                </a:solidFill>
                <a:latin typeface="CasablancaAntique" panose="00000400000000000000" pitchFamily="2" charset="0"/>
              </a:rPr>
              <a:t>Stopponi</a:t>
            </a:r>
            <a:r>
              <a:rPr lang="fr-FR" b="1" dirty="0">
                <a:solidFill>
                  <a:schemeClr val="bg1"/>
                </a:solidFill>
                <a:latin typeface="CasablancaAntique" panose="00000400000000000000" pitchFamily="2" charset="0"/>
              </a:rPr>
              <a:t> près de la ville moderne d'Orvieto. Ce site est considéré comme particulièrement important puisque c'est là que se réunissait les représentants des 12 cités qui composaient la ligue étrusques.</a:t>
            </a:r>
          </a:p>
        </p:txBody>
      </p:sp>
    </p:spTree>
    <p:extLst>
      <p:ext uri="{BB962C8B-B14F-4D97-AF65-F5344CB8AC3E}">
        <p14:creationId xmlns:p14="http://schemas.microsoft.com/office/powerpoint/2010/main" val="2469643125"/>
      </p:ext>
    </p:extLst>
  </p:cSld>
  <p:clrMapOvr>
    <a:masterClrMapping/>
  </p:clrMapOvr>
  <mc:AlternateContent xmlns:mc="http://schemas.openxmlformats.org/markup-compatibility/2006" xmlns:p14="http://schemas.microsoft.com/office/powerpoint/2010/main">
    <mc:Choice Requires="p14">
      <p:transition spd="slow" p14:dur="2000">
        <p14:window dir="ver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stretch>
            <a:fillRect/>
          </a:stretch>
        </p:blipFill>
        <p:spPr>
          <a:xfrm>
            <a:off x="352426" y="909000"/>
            <a:ext cx="7562887" cy="5040000"/>
          </a:xfrm>
          <a:prstGeom prst="rect">
            <a:avLst/>
          </a:prstGeom>
          <a:ln w="127000" cap="sq">
            <a:solidFill>
              <a:srgbClr val="FFC000"/>
            </a:solidFill>
            <a:miter lim="800000"/>
          </a:ln>
          <a:effectLst>
            <a:outerShdw blurRad="57150" dist="50800" dir="2700000" algn="tl" rotWithShape="0">
              <a:srgbClr val="000000">
                <a:alpha val="40000"/>
              </a:srgbClr>
            </a:outerShdw>
          </a:effectLst>
        </p:spPr>
      </p:pic>
      <p:sp>
        <p:nvSpPr>
          <p:cNvPr id="6" name="Rectangle 5"/>
          <p:cNvSpPr/>
          <p:nvPr/>
        </p:nvSpPr>
        <p:spPr>
          <a:xfrm>
            <a:off x="1439862" y="158594"/>
            <a:ext cx="5388013" cy="461665"/>
          </a:xfrm>
          <a:prstGeom prst="rect">
            <a:avLst/>
          </a:prstGeom>
          <a:solidFill>
            <a:srgbClr val="FFC000"/>
          </a:solidFill>
        </p:spPr>
        <p:txBody>
          <a:bodyPr wrap="none">
            <a:spAutoFit/>
          </a:bodyPr>
          <a:lstStyle/>
          <a:p>
            <a:pPr algn="ctr"/>
            <a:r>
              <a:rPr lang="fr-FR" sz="2400" b="1" dirty="0">
                <a:solidFill>
                  <a:schemeClr val="bg1"/>
                </a:solidFill>
                <a:latin typeface="CasablancaAntique" panose="00000400000000000000" pitchFamily="2" charset="0"/>
              </a:rPr>
              <a:t>Herculanum détruite par le Vésuve</a:t>
            </a:r>
          </a:p>
        </p:txBody>
      </p:sp>
      <p:sp>
        <p:nvSpPr>
          <p:cNvPr id="7" name="Rectangle 6"/>
          <p:cNvSpPr/>
          <p:nvPr/>
        </p:nvSpPr>
        <p:spPr>
          <a:xfrm>
            <a:off x="8022566" y="1859340"/>
            <a:ext cx="4169434" cy="3139321"/>
          </a:xfrm>
          <a:prstGeom prst="rect">
            <a:avLst/>
          </a:prstGeom>
          <a:solidFill>
            <a:srgbClr val="FFC000"/>
          </a:solidFill>
        </p:spPr>
        <p:txBody>
          <a:bodyPr wrap="square">
            <a:spAutoFit/>
          </a:bodyPr>
          <a:lstStyle/>
          <a:p>
            <a:pPr algn="ctr"/>
            <a:r>
              <a:rPr lang="fr-FR" b="1" dirty="0">
                <a:solidFill>
                  <a:schemeClr val="bg1"/>
                </a:solidFill>
                <a:latin typeface="CasablancaAntique" panose="00000400000000000000" pitchFamily="2" charset="0"/>
              </a:rPr>
              <a:t>Herculanum était située dans la région de la Campanie en Italie, comme son nom l'indique, elle était tout entière dédiée au demi-Dieu Hercule qui réalisa ses douze travaux. En 79, une éruption du Vésuve la détruit totalement. Elle restera dans les cendres du volcan jusqu'au XVIIIème lorsque les Bourbon commenceront à organiser des fouilles. </a:t>
            </a:r>
          </a:p>
        </p:txBody>
      </p:sp>
    </p:spTree>
    <p:extLst>
      <p:ext uri="{BB962C8B-B14F-4D97-AF65-F5344CB8AC3E}">
        <p14:creationId xmlns:p14="http://schemas.microsoft.com/office/powerpoint/2010/main" val="1706090502"/>
      </p:ext>
    </p:extLst>
  </p:cSld>
  <p:clrMapOvr>
    <a:masterClrMapping/>
  </p:clrMapOvr>
  <mc:AlternateContent xmlns:mc="http://schemas.openxmlformats.org/markup-compatibility/2006" xmlns:p14="http://schemas.microsoft.com/office/powerpoint/2010/main">
    <mc:Choice Requires="p14">
      <p:transition spd="slow" p14:dur="2000">
        <p14:window/>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stretch>
            <a:fillRect/>
          </a:stretch>
        </p:blipFill>
        <p:spPr>
          <a:xfrm>
            <a:off x="4267201" y="909000"/>
            <a:ext cx="7563243" cy="5040000"/>
          </a:xfrm>
          <a:prstGeom prst="rect">
            <a:avLst/>
          </a:prstGeom>
          <a:ln w="127000" cap="sq">
            <a:solidFill>
              <a:srgbClr val="FFC000"/>
            </a:solidFill>
            <a:miter lim="800000"/>
          </a:ln>
          <a:effectLst>
            <a:outerShdw blurRad="57150" dist="50800" dir="2700000" algn="tl" rotWithShape="0">
              <a:srgbClr val="000000">
                <a:alpha val="40000"/>
              </a:srgbClr>
            </a:outerShdw>
          </a:effectLst>
        </p:spPr>
      </p:pic>
      <p:sp>
        <p:nvSpPr>
          <p:cNvPr id="6" name="Rectangle 5"/>
          <p:cNvSpPr/>
          <p:nvPr/>
        </p:nvSpPr>
        <p:spPr>
          <a:xfrm>
            <a:off x="5998420" y="158054"/>
            <a:ext cx="4100803" cy="461665"/>
          </a:xfrm>
          <a:prstGeom prst="rect">
            <a:avLst/>
          </a:prstGeom>
          <a:solidFill>
            <a:srgbClr val="FFC000"/>
          </a:solidFill>
        </p:spPr>
        <p:txBody>
          <a:bodyPr wrap="none">
            <a:spAutoFit/>
          </a:bodyPr>
          <a:lstStyle/>
          <a:p>
            <a:pPr algn="ctr"/>
            <a:r>
              <a:rPr lang="fr-FR" sz="2400" b="1" dirty="0" err="1">
                <a:solidFill>
                  <a:schemeClr val="bg1"/>
                </a:solidFill>
                <a:latin typeface="CasablancaAntique" panose="00000400000000000000" pitchFamily="2" charset="0"/>
              </a:rPr>
              <a:t>Knossos</a:t>
            </a:r>
            <a:r>
              <a:rPr lang="fr-FR" sz="2400" b="1" dirty="0">
                <a:solidFill>
                  <a:schemeClr val="bg1"/>
                </a:solidFill>
                <a:latin typeface="CasablancaAntique" panose="00000400000000000000" pitchFamily="2" charset="0"/>
              </a:rPr>
              <a:t>, cité du roi Minos</a:t>
            </a:r>
          </a:p>
        </p:txBody>
      </p:sp>
      <p:sp>
        <p:nvSpPr>
          <p:cNvPr id="7" name="Rectangle 6"/>
          <p:cNvSpPr/>
          <p:nvPr/>
        </p:nvSpPr>
        <p:spPr>
          <a:xfrm>
            <a:off x="0" y="1720840"/>
            <a:ext cx="4149306" cy="3416320"/>
          </a:xfrm>
          <a:prstGeom prst="rect">
            <a:avLst/>
          </a:prstGeom>
          <a:solidFill>
            <a:srgbClr val="FFC000"/>
          </a:solidFill>
        </p:spPr>
        <p:txBody>
          <a:bodyPr wrap="square">
            <a:spAutoFit/>
          </a:bodyPr>
          <a:lstStyle/>
          <a:p>
            <a:pPr algn="ctr"/>
            <a:r>
              <a:rPr lang="fr-FR" b="1" dirty="0">
                <a:solidFill>
                  <a:schemeClr val="bg1"/>
                </a:solidFill>
                <a:latin typeface="CasablancaAntique" panose="00000400000000000000" pitchFamily="2" charset="0"/>
              </a:rPr>
              <a:t>Les ruines de la ville de </a:t>
            </a:r>
            <a:r>
              <a:rPr lang="fr-FR" b="1" dirty="0" err="1">
                <a:solidFill>
                  <a:schemeClr val="bg1"/>
                </a:solidFill>
                <a:latin typeface="CasablancaAntique" panose="00000400000000000000" pitchFamily="2" charset="0"/>
              </a:rPr>
              <a:t>Knossos</a:t>
            </a:r>
            <a:r>
              <a:rPr lang="fr-FR" b="1" dirty="0">
                <a:solidFill>
                  <a:schemeClr val="bg1"/>
                </a:solidFill>
                <a:latin typeface="CasablancaAntique" panose="00000400000000000000" pitchFamily="2" charset="0"/>
              </a:rPr>
              <a:t> ont été redécouvertes en 1878. Un archéologue britannique nommé Arthus Evans rachète alors l'ensemble du site et débute les fouilles. Il découvre un palais gigantesque qu'il attribue au mythique Minos, père de la civilisation minoenne et commanditaire du fameux labyrinthe conçu par Dédale, où fut enfermé le Minotaure. </a:t>
            </a:r>
          </a:p>
        </p:txBody>
      </p:sp>
    </p:spTree>
    <p:extLst>
      <p:ext uri="{BB962C8B-B14F-4D97-AF65-F5344CB8AC3E}">
        <p14:creationId xmlns:p14="http://schemas.microsoft.com/office/powerpoint/2010/main" val="55154291"/>
      </p:ext>
    </p:extLst>
  </p:cSld>
  <p:clrMapOvr>
    <a:masterClrMapping/>
  </p:clrMapOvr>
  <mc:AlternateContent xmlns:mc="http://schemas.openxmlformats.org/markup-compatibility/2006" xmlns:p14="http://schemas.microsoft.com/office/powerpoint/2010/main">
    <mc:Choice Requires="p14">
      <p:transition spd="slow" p14:dur="2000">
        <p14:window dir="ver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stretch>
            <a:fillRect/>
          </a:stretch>
        </p:blipFill>
        <p:spPr>
          <a:xfrm>
            <a:off x="376237" y="909000"/>
            <a:ext cx="7554085" cy="5040000"/>
          </a:xfrm>
          <a:prstGeom prst="rect">
            <a:avLst/>
          </a:prstGeom>
          <a:ln w="127000" cap="sq">
            <a:solidFill>
              <a:srgbClr val="FFC000"/>
            </a:solidFill>
            <a:miter lim="800000"/>
          </a:ln>
          <a:effectLst>
            <a:outerShdw blurRad="57150" dist="50800" dir="2700000" algn="tl" rotWithShape="0">
              <a:srgbClr val="000000">
                <a:alpha val="40000"/>
              </a:srgbClr>
            </a:outerShdw>
          </a:effectLst>
        </p:spPr>
      </p:pic>
      <p:sp>
        <p:nvSpPr>
          <p:cNvPr id="6" name="Rectangle 5"/>
          <p:cNvSpPr/>
          <p:nvPr/>
        </p:nvSpPr>
        <p:spPr>
          <a:xfrm>
            <a:off x="1366297" y="146912"/>
            <a:ext cx="5573963" cy="461665"/>
          </a:xfrm>
          <a:prstGeom prst="rect">
            <a:avLst/>
          </a:prstGeom>
          <a:solidFill>
            <a:srgbClr val="FFC000"/>
          </a:solidFill>
        </p:spPr>
        <p:txBody>
          <a:bodyPr wrap="none">
            <a:spAutoFit/>
          </a:bodyPr>
          <a:lstStyle/>
          <a:p>
            <a:pPr algn="ctr"/>
            <a:r>
              <a:rPr lang="fr-FR" sz="2400" b="1" dirty="0">
                <a:solidFill>
                  <a:schemeClr val="bg1"/>
                </a:solidFill>
                <a:latin typeface="CasablancaAntique" panose="00000400000000000000" pitchFamily="2" charset="0"/>
              </a:rPr>
              <a:t>Volubilis, la Rome antique au Maroc</a:t>
            </a:r>
          </a:p>
        </p:txBody>
      </p:sp>
      <p:sp>
        <p:nvSpPr>
          <p:cNvPr id="7" name="Rectangle 6"/>
          <p:cNvSpPr/>
          <p:nvPr/>
        </p:nvSpPr>
        <p:spPr>
          <a:xfrm>
            <a:off x="8039819" y="1997839"/>
            <a:ext cx="4152181" cy="2862322"/>
          </a:xfrm>
          <a:prstGeom prst="rect">
            <a:avLst/>
          </a:prstGeom>
          <a:solidFill>
            <a:srgbClr val="FFC000"/>
          </a:solidFill>
        </p:spPr>
        <p:txBody>
          <a:bodyPr wrap="square">
            <a:spAutoFit/>
          </a:bodyPr>
          <a:lstStyle/>
          <a:p>
            <a:pPr algn="ctr"/>
            <a:r>
              <a:rPr lang="fr-FR" b="1" dirty="0">
                <a:solidFill>
                  <a:schemeClr val="bg1"/>
                </a:solidFill>
                <a:latin typeface="CasablancaAntique" panose="00000400000000000000" pitchFamily="2" charset="0"/>
              </a:rPr>
              <a:t>Volubilis au Maroc doit son nom aux petites fleurs violettes présentes en nombre sur le site. La ville fut abandonnée en 285 par Rome car jugée trop difficilement défendables. Thermes, fontaines, maisons de discipline... Volubilis compte néanmoins toutes les constructions propres aux villes de la Rome antique. </a:t>
            </a:r>
          </a:p>
        </p:txBody>
      </p:sp>
    </p:spTree>
    <p:extLst>
      <p:ext uri="{BB962C8B-B14F-4D97-AF65-F5344CB8AC3E}">
        <p14:creationId xmlns:p14="http://schemas.microsoft.com/office/powerpoint/2010/main" val="2213881908"/>
      </p:ext>
    </p:extLst>
  </p:cSld>
  <p:clrMapOvr>
    <a:masterClrMapping/>
  </p:clrMapOvr>
  <mc:AlternateContent xmlns:mc="http://schemas.openxmlformats.org/markup-compatibility/2006" xmlns:p14="http://schemas.microsoft.com/office/powerpoint/2010/main">
    <mc:Choice Requires="p14">
      <p:transition spd="slow" p14:dur="2000">
        <p14:window/>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stretch>
            <a:fillRect/>
          </a:stretch>
        </p:blipFill>
        <p:spPr>
          <a:xfrm>
            <a:off x="4276725" y="909000"/>
            <a:ext cx="7560000" cy="5040000"/>
          </a:xfrm>
          <a:prstGeom prst="rect">
            <a:avLst/>
          </a:prstGeom>
          <a:ln w="127000" cap="sq">
            <a:solidFill>
              <a:srgbClr val="FFC000"/>
            </a:solidFill>
            <a:miter lim="800000"/>
          </a:ln>
          <a:effectLst>
            <a:outerShdw blurRad="57150" dist="50800" dir="2700000" algn="tl" rotWithShape="0">
              <a:srgbClr val="000000">
                <a:alpha val="40000"/>
              </a:srgbClr>
            </a:outerShdw>
          </a:effectLst>
        </p:spPr>
      </p:pic>
      <p:sp>
        <p:nvSpPr>
          <p:cNvPr id="6" name="Rectangle 5"/>
          <p:cNvSpPr/>
          <p:nvPr/>
        </p:nvSpPr>
        <p:spPr>
          <a:xfrm>
            <a:off x="5256118" y="153741"/>
            <a:ext cx="5601213" cy="461665"/>
          </a:xfrm>
          <a:prstGeom prst="rect">
            <a:avLst/>
          </a:prstGeom>
          <a:solidFill>
            <a:srgbClr val="FFC000"/>
          </a:solidFill>
        </p:spPr>
        <p:txBody>
          <a:bodyPr wrap="none">
            <a:spAutoFit/>
          </a:bodyPr>
          <a:lstStyle/>
          <a:p>
            <a:pPr algn="ctr"/>
            <a:r>
              <a:rPr lang="fr-FR" sz="2400" b="1" dirty="0">
                <a:solidFill>
                  <a:schemeClr val="bg1"/>
                </a:solidFill>
                <a:latin typeface="CasablancaAntique" panose="00000400000000000000" pitchFamily="2" charset="0"/>
              </a:rPr>
              <a:t>Persépolis, capitale de l'empire perse</a:t>
            </a:r>
          </a:p>
        </p:txBody>
      </p:sp>
      <p:sp>
        <p:nvSpPr>
          <p:cNvPr id="7" name="Rectangle 6"/>
          <p:cNvSpPr/>
          <p:nvPr/>
        </p:nvSpPr>
        <p:spPr>
          <a:xfrm>
            <a:off x="-1" y="1443841"/>
            <a:ext cx="4183811" cy="3970318"/>
          </a:xfrm>
          <a:prstGeom prst="rect">
            <a:avLst/>
          </a:prstGeom>
          <a:solidFill>
            <a:srgbClr val="FFC000"/>
          </a:solidFill>
        </p:spPr>
        <p:txBody>
          <a:bodyPr wrap="square">
            <a:spAutoFit/>
          </a:bodyPr>
          <a:lstStyle/>
          <a:p>
            <a:pPr algn="ctr"/>
            <a:r>
              <a:rPr lang="fr-FR" b="1" dirty="0">
                <a:solidFill>
                  <a:schemeClr val="bg1"/>
                </a:solidFill>
                <a:latin typeface="CasablancaAntique" panose="00000400000000000000" pitchFamily="2" charset="0"/>
              </a:rPr>
              <a:t>Située dans la plaine de </a:t>
            </a:r>
            <a:r>
              <a:rPr lang="fr-FR" b="1" dirty="0" err="1">
                <a:solidFill>
                  <a:schemeClr val="bg1"/>
                </a:solidFill>
                <a:latin typeface="CasablancaAntique" panose="00000400000000000000" pitchFamily="2" charset="0"/>
              </a:rPr>
              <a:t>Marvdasht</a:t>
            </a:r>
            <a:r>
              <a:rPr lang="fr-FR" b="1" dirty="0">
                <a:solidFill>
                  <a:schemeClr val="bg1"/>
                </a:solidFill>
                <a:latin typeface="CasablancaAntique" panose="00000400000000000000" pitchFamily="2" charset="0"/>
              </a:rPr>
              <a:t>, au pied de la montagne </a:t>
            </a:r>
            <a:r>
              <a:rPr lang="fr-FR" b="1" dirty="0" err="1">
                <a:solidFill>
                  <a:schemeClr val="bg1"/>
                </a:solidFill>
                <a:latin typeface="CasablancaAntique" panose="00000400000000000000" pitchFamily="2" charset="0"/>
              </a:rPr>
              <a:t>Kuh-e</a:t>
            </a:r>
            <a:r>
              <a:rPr lang="fr-FR" b="1" dirty="0">
                <a:solidFill>
                  <a:schemeClr val="bg1"/>
                </a:solidFill>
                <a:latin typeface="CasablancaAntique" panose="00000400000000000000" pitchFamily="2" charset="0"/>
              </a:rPr>
              <a:t> </a:t>
            </a:r>
            <a:r>
              <a:rPr lang="fr-FR" b="1" dirty="0" err="1">
                <a:solidFill>
                  <a:schemeClr val="bg1"/>
                </a:solidFill>
                <a:latin typeface="CasablancaAntique" panose="00000400000000000000" pitchFamily="2" charset="0"/>
              </a:rPr>
              <a:t>Rahmat</a:t>
            </a:r>
            <a:r>
              <a:rPr lang="fr-FR" b="1" dirty="0">
                <a:solidFill>
                  <a:schemeClr val="bg1"/>
                </a:solidFill>
                <a:latin typeface="CasablancaAntique" panose="00000400000000000000" pitchFamily="2" charset="0"/>
              </a:rPr>
              <a:t> dans le nord de l'Iran, Persépolis, ancienne capitale de l'empire perse achéménide, aurait été détruite par Alexandre Le Grand en 331 av. J.-C. Ses ruines ont été étudiées dès le XIXe siècle par les premiers grands voyageurs scientifiques. Les plus connues sont le palais de Darius (</a:t>
            </a:r>
            <a:r>
              <a:rPr lang="fr-FR" b="1" dirty="0" err="1">
                <a:solidFill>
                  <a:schemeClr val="bg1"/>
                </a:solidFill>
                <a:latin typeface="CasablancaAntique" panose="00000400000000000000" pitchFamily="2" charset="0"/>
              </a:rPr>
              <a:t>Tachara</a:t>
            </a:r>
            <a:r>
              <a:rPr lang="fr-FR" b="1" dirty="0">
                <a:solidFill>
                  <a:schemeClr val="bg1"/>
                </a:solidFill>
                <a:latin typeface="CasablancaAntique" panose="00000400000000000000" pitchFamily="2" charset="0"/>
              </a:rPr>
              <a:t>) ou encore le palais des 100 colonnes. Le site est aujourd'hui classé au Patrimoine Mondial par l'Unesco. </a:t>
            </a:r>
          </a:p>
        </p:txBody>
      </p:sp>
    </p:spTree>
    <p:extLst>
      <p:ext uri="{BB962C8B-B14F-4D97-AF65-F5344CB8AC3E}">
        <p14:creationId xmlns:p14="http://schemas.microsoft.com/office/powerpoint/2010/main" val="801552329"/>
      </p:ext>
    </p:extLst>
  </p:cSld>
  <p:clrMapOvr>
    <a:masterClrMapping/>
  </p:clrMapOvr>
  <mc:AlternateContent xmlns:mc="http://schemas.openxmlformats.org/markup-compatibility/2006" xmlns:p14="http://schemas.microsoft.com/office/powerpoint/2010/main">
    <mc:Choice Requires="p14">
      <p:transition spd="slow" p14:dur="2000">
        <p14:window dir="ver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stretch>
            <a:fillRect/>
          </a:stretch>
        </p:blipFill>
        <p:spPr>
          <a:xfrm>
            <a:off x="414337" y="909000"/>
            <a:ext cx="7563647" cy="5040000"/>
          </a:xfrm>
          <a:prstGeom prst="rect">
            <a:avLst/>
          </a:prstGeom>
          <a:ln w="127000" cap="sq">
            <a:solidFill>
              <a:srgbClr val="FFC000"/>
            </a:solidFill>
            <a:miter lim="800000"/>
          </a:ln>
          <a:effectLst>
            <a:outerShdw blurRad="57150" dist="50800" dir="2700000" algn="tl" rotWithShape="0">
              <a:srgbClr val="000000">
                <a:alpha val="40000"/>
              </a:srgbClr>
            </a:outerShdw>
          </a:effectLst>
        </p:spPr>
      </p:pic>
      <p:sp>
        <p:nvSpPr>
          <p:cNvPr id="6" name="Rectangle 5"/>
          <p:cNvSpPr/>
          <p:nvPr/>
        </p:nvSpPr>
        <p:spPr>
          <a:xfrm>
            <a:off x="1615164" y="166321"/>
            <a:ext cx="5161991" cy="461665"/>
          </a:xfrm>
          <a:prstGeom prst="rect">
            <a:avLst/>
          </a:prstGeom>
          <a:solidFill>
            <a:srgbClr val="FFC000"/>
          </a:solidFill>
        </p:spPr>
        <p:txBody>
          <a:bodyPr wrap="none">
            <a:spAutoFit/>
          </a:bodyPr>
          <a:lstStyle/>
          <a:p>
            <a:pPr algn="ctr"/>
            <a:r>
              <a:rPr lang="fr-FR" sz="2400" b="1" dirty="0">
                <a:solidFill>
                  <a:schemeClr val="bg1"/>
                </a:solidFill>
                <a:latin typeface="CasablancaAntique" panose="00000400000000000000" pitchFamily="2" charset="0"/>
              </a:rPr>
              <a:t>Palenque, cité cérémonielle maya</a:t>
            </a:r>
          </a:p>
        </p:txBody>
      </p:sp>
      <p:sp>
        <p:nvSpPr>
          <p:cNvPr id="7" name="Rectangle 6"/>
          <p:cNvSpPr/>
          <p:nvPr/>
        </p:nvSpPr>
        <p:spPr>
          <a:xfrm>
            <a:off x="8082951" y="1166843"/>
            <a:ext cx="4109049" cy="4524315"/>
          </a:xfrm>
          <a:prstGeom prst="rect">
            <a:avLst/>
          </a:prstGeom>
          <a:solidFill>
            <a:srgbClr val="FFC000"/>
          </a:solidFill>
        </p:spPr>
        <p:txBody>
          <a:bodyPr wrap="square">
            <a:spAutoFit/>
          </a:bodyPr>
          <a:lstStyle/>
          <a:p>
            <a:pPr algn="ctr"/>
            <a:r>
              <a:rPr lang="fr-FR" b="1" dirty="0">
                <a:solidFill>
                  <a:schemeClr val="bg1"/>
                </a:solidFill>
                <a:latin typeface="CasablancaAntique" panose="00000400000000000000" pitchFamily="2" charset="0"/>
              </a:rPr>
              <a:t>Située dans l'État mexicain du Chiapas, à proximité du fleuve Usumacinta en pleine forêt tropicale, la cité maya de Palenque trouverait ses origines au Préclassique vers 100 </a:t>
            </a:r>
            <a:r>
              <a:rPr lang="fr-FR" b="1" dirty="0" err="1">
                <a:solidFill>
                  <a:schemeClr val="bg1"/>
                </a:solidFill>
                <a:latin typeface="CasablancaAntique" panose="00000400000000000000" pitchFamily="2" charset="0"/>
              </a:rPr>
              <a:t>av.J.C</a:t>
            </a:r>
            <a:r>
              <a:rPr lang="fr-FR" b="1" dirty="0">
                <a:solidFill>
                  <a:schemeClr val="bg1"/>
                </a:solidFill>
                <a:latin typeface="CasablancaAntique" panose="00000400000000000000" pitchFamily="2" charset="0"/>
              </a:rPr>
              <a:t>., lorsqu'elle s'appelait </a:t>
            </a:r>
            <a:r>
              <a:rPr lang="fr-FR" b="1" dirty="0" err="1">
                <a:solidFill>
                  <a:schemeClr val="bg1"/>
                </a:solidFill>
                <a:latin typeface="CasablancaAntique" panose="00000400000000000000" pitchFamily="2" charset="0"/>
              </a:rPr>
              <a:t>Lakam</a:t>
            </a:r>
            <a:r>
              <a:rPr lang="fr-FR" b="1" dirty="0">
                <a:solidFill>
                  <a:schemeClr val="bg1"/>
                </a:solidFill>
                <a:latin typeface="CasablancaAntique" panose="00000400000000000000" pitchFamily="2" charset="0"/>
              </a:rPr>
              <a:t> Ha. Fondée par les Mayas, elle connut son apogée entre le VIe et le VIIIe siècle. Inscrite au patrimoine mondial par l'Unesco, elle se distingue par l'élégance de son patrimoine architectural et ses reliefs sculptés de thèmes mythologiques, témoignages des croyances d'un autre temps. </a:t>
            </a:r>
          </a:p>
        </p:txBody>
      </p:sp>
    </p:spTree>
    <p:extLst>
      <p:ext uri="{BB962C8B-B14F-4D97-AF65-F5344CB8AC3E}">
        <p14:creationId xmlns:p14="http://schemas.microsoft.com/office/powerpoint/2010/main" val="3201571196"/>
      </p:ext>
    </p:extLst>
  </p:cSld>
  <p:clrMapOvr>
    <a:masterClrMapping/>
  </p:clrMapOvr>
  <mc:AlternateContent xmlns:mc="http://schemas.openxmlformats.org/markup-compatibility/2006" xmlns:p14="http://schemas.microsoft.com/office/powerpoint/2010/main">
    <mc:Choice Requires="p14">
      <p:transition spd="slow" p14:dur="2000">
        <p14:window/>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stretch>
            <a:fillRect/>
          </a:stretch>
        </p:blipFill>
        <p:spPr>
          <a:xfrm>
            <a:off x="4276726" y="909000"/>
            <a:ext cx="7557053" cy="5040000"/>
          </a:xfrm>
          <a:prstGeom prst="rect">
            <a:avLst/>
          </a:prstGeom>
          <a:ln w="127000" cap="sq">
            <a:solidFill>
              <a:srgbClr val="FFC000"/>
            </a:solidFill>
            <a:miter lim="800000"/>
          </a:ln>
          <a:effectLst>
            <a:outerShdw blurRad="57150" dist="50800" dir="2700000" algn="tl" rotWithShape="0">
              <a:srgbClr val="000000">
                <a:alpha val="40000"/>
              </a:srgbClr>
            </a:outerShdw>
          </a:effectLst>
        </p:spPr>
      </p:pic>
      <p:sp>
        <p:nvSpPr>
          <p:cNvPr id="6" name="Rectangle 5"/>
          <p:cNvSpPr/>
          <p:nvPr/>
        </p:nvSpPr>
        <p:spPr>
          <a:xfrm>
            <a:off x="4924427" y="159672"/>
            <a:ext cx="6261651" cy="461665"/>
          </a:xfrm>
          <a:prstGeom prst="rect">
            <a:avLst/>
          </a:prstGeom>
          <a:solidFill>
            <a:srgbClr val="FFC000"/>
          </a:solidFill>
        </p:spPr>
        <p:txBody>
          <a:bodyPr wrap="none">
            <a:spAutoFit/>
          </a:bodyPr>
          <a:lstStyle/>
          <a:p>
            <a:pPr algn="ctr"/>
            <a:r>
              <a:rPr lang="fr-FR" sz="2400" b="1" dirty="0">
                <a:solidFill>
                  <a:schemeClr val="bg1"/>
                </a:solidFill>
                <a:latin typeface="CasablancaAntique" panose="00000400000000000000" pitchFamily="2" charset="0"/>
              </a:rPr>
              <a:t>Pompéi, </a:t>
            </a:r>
            <a:r>
              <a:rPr lang="fr-FR" sz="2400" b="1" dirty="0">
                <a:solidFill>
                  <a:schemeClr val="bg1"/>
                </a:solidFill>
                <a:latin typeface="Deco-D891" panose="00000400000000000000" pitchFamily="2" charset="0"/>
              </a:rPr>
              <a:t>“</a:t>
            </a:r>
            <a:r>
              <a:rPr lang="fr-FR" sz="2400" b="1" dirty="0">
                <a:solidFill>
                  <a:schemeClr val="bg1"/>
                </a:solidFill>
                <a:latin typeface="CasablancaAntique" panose="00000400000000000000" pitchFamily="2" charset="0"/>
              </a:rPr>
              <a:t>Terre des dieux</a:t>
            </a:r>
            <a:r>
              <a:rPr lang="fr-FR" sz="2400" b="1" dirty="0">
                <a:solidFill>
                  <a:schemeClr val="bg1"/>
                </a:solidFill>
                <a:latin typeface="Deco-D891" panose="00000400000000000000" pitchFamily="2" charset="0"/>
              </a:rPr>
              <a:t>”</a:t>
            </a:r>
            <a:r>
              <a:rPr lang="fr-FR" sz="2400" b="1" dirty="0">
                <a:solidFill>
                  <a:schemeClr val="bg1"/>
                </a:solidFill>
                <a:latin typeface="CasablancaAntique" panose="00000400000000000000" pitchFamily="2" charset="0"/>
              </a:rPr>
              <a:t> des Romains</a:t>
            </a:r>
          </a:p>
        </p:txBody>
      </p:sp>
      <p:sp>
        <p:nvSpPr>
          <p:cNvPr id="7" name="Rectangle 6"/>
          <p:cNvSpPr/>
          <p:nvPr/>
        </p:nvSpPr>
        <p:spPr>
          <a:xfrm>
            <a:off x="0" y="1166843"/>
            <a:ext cx="4175185" cy="4524315"/>
          </a:xfrm>
          <a:prstGeom prst="rect">
            <a:avLst/>
          </a:prstGeom>
          <a:solidFill>
            <a:srgbClr val="FFC000"/>
          </a:solidFill>
        </p:spPr>
        <p:txBody>
          <a:bodyPr wrap="square">
            <a:spAutoFit/>
          </a:bodyPr>
          <a:lstStyle/>
          <a:p>
            <a:pPr algn="ctr"/>
            <a:r>
              <a:rPr lang="fr-FR" b="1" dirty="0">
                <a:solidFill>
                  <a:schemeClr val="bg1"/>
                </a:solidFill>
                <a:latin typeface="CasablancaAntique" panose="00000400000000000000" pitchFamily="2" charset="0"/>
              </a:rPr>
              <a:t>Non loin de Naples en Italie, la cité florissante de Pompéi, fondée au VIe siècle avant J.-C, a été détruite par l'éruption du Vésuve le 24 août 79. Redécouverte à la fin du XVIe siècle par l'architecte Domenico Fontana, Pompéi sort de l'oubli et offre une image quasi intacte du monde romain. Ayant connu une expansion rapide grâce à sa position stratégique au cœur des échanges méditerranéens, elle prospérait dans le commerce du vin et était un lieu de villégiature apprécié des riches patriciens romains. </a:t>
            </a:r>
          </a:p>
        </p:txBody>
      </p:sp>
    </p:spTree>
    <p:extLst>
      <p:ext uri="{BB962C8B-B14F-4D97-AF65-F5344CB8AC3E}">
        <p14:creationId xmlns:p14="http://schemas.microsoft.com/office/powerpoint/2010/main" val="3230611087"/>
      </p:ext>
    </p:extLst>
  </p:cSld>
  <p:clrMapOvr>
    <a:masterClrMapping/>
  </p:clrMapOvr>
  <mc:AlternateContent xmlns:mc="http://schemas.openxmlformats.org/markup-compatibility/2006" xmlns:p14="http://schemas.microsoft.com/office/powerpoint/2010/main">
    <mc:Choice Requires="p14">
      <p:transition spd="slow" p14:dur="2000">
        <p14:window dir="ver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stretch>
            <a:fillRect/>
          </a:stretch>
        </p:blipFill>
        <p:spPr>
          <a:xfrm>
            <a:off x="371475" y="909000"/>
            <a:ext cx="7562558" cy="5040000"/>
          </a:xfrm>
          <a:prstGeom prst="rect">
            <a:avLst/>
          </a:prstGeom>
          <a:ln w="127000" cap="sq">
            <a:solidFill>
              <a:srgbClr val="FFC000"/>
            </a:solidFill>
            <a:miter lim="800000"/>
          </a:ln>
          <a:effectLst>
            <a:outerShdw blurRad="57150" dist="50800" dir="2700000" algn="tl" rotWithShape="0">
              <a:srgbClr val="000000">
                <a:alpha val="40000"/>
              </a:srgbClr>
            </a:outerShdw>
          </a:effectLst>
        </p:spPr>
      </p:pic>
      <p:sp>
        <p:nvSpPr>
          <p:cNvPr id="6" name="Rectangle 5"/>
          <p:cNvSpPr/>
          <p:nvPr/>
        </p:nvSpPr>
        <p:spPr>
          <a:xfrm>
            <a:off x="92187" y="160930"/>
            <a:ext cx="8121134" cy="461665"/>
          </a:xfrm>
          <a:prstGeom prst="rect">
            <a:avLst/>
          </a:prstGeom>
          <a:solidFill>
            <a:srgbClr val="FFC000"/>
          </a:solidFill>
        </p:spPr>
        <p:txBody>
          <a:bodyPr wrap="none">
            <a:spAutoFit/>
          </a:bodyPr>
          <a:lstStyle/>
          <a:p>
            <a:pPr algn="ctr"/>
            <a:r>
              <a:rPr lang="fr-FR" sz="2400" b="1" dirty="0">
                <a:solidFill>
                  <a:schemeClr val="bg1"/>
                </a:solidFill>
                <a:latin typeface="CasablancaAntique" panose="00000400000000000000" pitchFamily="2" charset="0"/>
              </a:rPr>
              <a:t>Memphis, capitale du premier nome de Basse Égypte</a:t>
            </a:r>
          </a:p>
        </p:txBody>
      </p:sp>
      <p:sp>
        <p:nvSpPr>
          <p:cNvPr id="7" name="Rectangle 6"/>
          <p:cNvSpPr/>
          <p:nvPr/>
        </p:nvSpPr>
        <p:spPr>
          <a:xfrm>
            <a:off x="8057072" y="1720840"/>
            <a:ext cx="4134927" cy="3416320"/>
          </a:xfrm>
          <a:prstGeom prst="rect">
            <a:avLst/>
          </a:prstGeom>
          <a:solidFill>
            <a:srgbClr val="FFC000"/>
          </a:solidFill>
        </p:spPr>
        <p:txBody>
          <a:bodyPr wrap="square">
            <a:spAutoFit/>
          </a:bodyPr>
          <a:lstStyle/>
          <a:p>
            <a:pPr algn="ctr"/>
            <a:r>
              <a:rPr lang="fr-FR" b="1" dirty="0">
                <a:solidFill>
                  <a:schemeClr val="bg1"/>
                </a:solidFill>
                <a:latin typeface="CasablancaAntique" panose="00000400000000000000" pitchFamily="2" charset="0"/>
              </a:rPr>
              <a:t>Fondée par le roi Ménès vers - 3 000, Memphis était la capitale de l'Égypte durant tout l'Ancien Empire. Placée sous la protection du dieu Ptah, elle est restée une cité importante tout au long de l'histoire égyptienne. Située à l'entrée du delta du Nil, sa ruine a été causée par la montée d'Alexandrie et l'abandon de ses cultes suite à l'édit de Thessalonique. </a:t>
            </a:r>
          </a:p>
        </p:txBody>
      </p:sp>
    </p:spTree>
    <p:extLst>
      <p:ext uri="{BB962C8B-B14F-4D97-AF65-F5344CB8AC3E}">
        <p14:creationId xmlns:p14="http://schemas.microsoft.com/office/powerpoint/2010/main" val="1556415273"/>
      </p:ext>
    </p:extLst>
  </p:cSld>
  <p:clrMapOvr>
    <a:masterClrMapping/>
  </p:clrMapOvr>
  <mc:AlternateContent xmlns:mc="http://schemas.openxmlformats.org/markup-compatibility/2006" xmlns:p14="http://schemas.microsoft.com/office/powerpoint/2010/main">
    <mc:Choice Requires="p14">
      <p:transition spd="slow" p14:dur="2000">
        <p14:window/>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stretch>
            <a:fillRect/>
          </a:stretch>
        </p:blipFill>
        <p:spPr>
          <a:xfrm>
            <a:off x="4281487" y="909000"/>
            <a:ext cx="7557837" cy="5040000"/>
          </a:xfrm>
          <a:prstGeom prst="rect">
            <a:avLst/>
          </a:prstGeom>
          <a:ln w="127000" cap="sq">
            <a:solidFill>
              <a:srgbClr val="FFC000"/>
            </a:solidFill>
            <a:miter lim="800000"/>
          </a:ln>
          <a:effectLst>
            <a:outerShdw blurRad="57150" dist="50800" dir="2700000" algn="tl" rotWithShape="0">
              <a:srgbClr val="000000">
                <a:alpha val="40000"/>
              </a:srgbClr>
            </a:outerShdw>
          </a:effectLst>
        </p:spPr>
      </p:pic>
      <p:sp>
        <p:nvSpPr>
          <p:cNvPr id="6" name="Rectangle 5"/>
          <p:cNvSpPr/>
          <p:nvPr/>
        </p:nvSpPr>
        <p:spPr>
          <a:xfrm>
            <a:off x="5561163" y="162188"/>
            <a:ext cx="4998484" cy="461665"/>
          </a:xfrm>
          <a:prstGeom prst="rect">
            <a:avLst/>
          </a:prstGeom>
          <a:solidFill>
            <a:srgbClr val="FFC000"/>
          </a:solidFill>
        </p:spPr>
        <p:txBody>
          <a:bodyPr wrap="none">
            <a:spAutoFit/>
          </a:bodyPr>
          <a:lstStyle/>
          <a:p>
            <a:pPr algn="ctr"/>
            <a:r>
              <a:rPr lang="fr-FR" sz="2400" b="1" dirty="0">
                <a:solidFill>
                  <a:schemeClr val="bg1"/>
                </a:solidFill>
                <a:latin typeface="CasablancaAntique" panose="00000400000000000000" pitchFamily="2" charset="0"/>
              </a:rPr>
              <a:t>Carthage, ancienne cité punique</a:t>
            </a:r>
          </a:p>
        </p:txBody>
      </p:sp>
      <p:sp>
        <p:nvSpPr>
          <p:cNvPr id="7" name="Rectangle 6"/>
          <p:cNvSpPr/>
          <p:nvPr/>
        </p:nvSpPr>
        <p:spPr>
          <a:xfrm>
            <a:off x="0" y="1443841"/>
            <a:ext cx="4166558" cy="3970318"/>
          </a:xfrm>
          <a:prstGeom prst="rect">
            <a:avLst/>
          </a:prstGeom>
          <a:solidFill>
            <a:srgbClr val="FFC000"/>
          </a:solidFill>
        </p:spPr>
        <p:txBody>
          <a:bodyPr wrap="square">
            <a:spAutoFit/>
          </a:bodyPr>
          <a:lstStyle/>
          <a:p>
            <a:pPr algn="ctr"/>
            <a:r>
              <a:rPr lang="fr-FR" b="1" dirty="0">
                <a:solidFill>
                  <a:schemeClr val="bg1"/>
                </a:solidFill>
                <a:latin typeface="CasablancaAntique" panose="00000400000000000000" pitchFamily="2" charset="0"/>
              </a:rPr>
              <a:t>Fondée par des colons phéniciens de Tyr en 814 av. J.-C., la cité de Carthage en Tunisie occupa une place importante dans l'histoire de l'Antiquité : elle devint, au IVe siècle av. J.C, une puissance dominante de la Méditerranée occidentale. Détruites puis reconstruites par les romains, les ruines de l'ancienne cité punique, classées au patrimoine mondial par l'Unesco, sont dispersées dans la ville moderne, notamment sur la colline de Byrsa. </a:t>
            </a:r>
          </a:p>
        </p:txBody>
      </p:sp>
    </p:spTree>
    <p:extLst>
      <p:ext uri="{BB962C8B-B14F-4D97-AF65-F5344CB8AC3E}">
        <p14:creationId xmlns:p14="http://schemas.microsoft.com/office/powerpoint/2010/main" val="875549487"/>
      </p:ext>
    </p:extLst>
  </p:cSld>
  <p:clrMapOvr>
    <a:masterClrMapping/>
  </p:clrMapOvr>
  <mc:AlternateContent xmlns:mc="http://schemas.openxmlformats.org/markup-compatibility/2006" xmlns:p14="http://schemas.microsoft.com/office/powerpoint/2010/main">
    <mc:Choice Requires="p14">
      <p:transition spd="slow" p14:dur="2000">
        <p14:window dir="ver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stretch>
            <a:fillRect/>
          </a:stretch>
        </p:blipFill>
        <p:spPr>
          <a:xfrm>
            <a:off x="390525" y="909000"/>
            <a:ext cx="7589508" cy="5040000"/>
          </a:xfrm>
          <a:prstGeom prst="rect">
            <a:avLst/>
          </a:prstGeom>
          <a:ln w="127000" cap="sq">
            <a:solidFill>
              <a:srgbClr val="FFC000"/>
            </a:solidFill>
            <a:miter lim="800000"/>
          </a:ln>
          <a:effectLst>
            <a:outerShdw blurRad="57150" dist="50800" dir="2700000" algn="tl" rotWithShape="0">
              <a:srgbClr val="000000">
                <a:alpha val="40000"/>
              </a:srgbClr>
            </a:outerShdw>
          </a:effectLst>
        </p:spPr>
      </p:pic>
      <p:sp>
        <p:nvSpPr>
          <p:cNvPr id="6" name="Rectangle 5"/>
          <p:cNvSpPr/>
          <p:nvPr/>
        </p:nvSpPr>
        <p:spPr>
          <a:xfrm>
            <a:off x="2103619" y="165063"/>
            <a:ext cx="4163320" cy="461665"/>
          </a:xfrm>
          <a:prstGeom prst="rect">
            <a:avLst/>
          </a:prstGeom>
          <a:solidFill>
            <a:srgbClr val="FFC000"/>
          </a:solidFill>
        </p:spPr>
        <p:txBody>
          <a:bodyPr wrap="none">
            <a:spAutoFit/>
          </a:bodyPr>
          <a:lstStyle/>
          <a:p>
            <a:pPr algn="ctr"/>
            <a:r>
              <a:rPr lang="fr-FR" sz="2400" b="1" dirty="0">
                <a:solidFill>
                  <a:schemeClr val="bg1"/>
                </a:solidFill>
                <a:latin typeface="CasablancaAntique" panose="00000400000000000000" pitchFamily="2" charset="0"/>
              </a:rPr>
              <a:t>Ostie, ancien port du Tibre</a:t>
            </a:r>
          </a:p>
        </p:txBody>
      </p:sp>
      <p:sp>
        <p:nvSpPr>
          <p:cNvPr id="7" name="Rectangle 6"/>
          <p:cNvSpPr/>
          <p:nvPr/>
        </p:nvSpPr>
        <p:spPr>
          <a:xfrm>
            <a:off x="8082952" y="2136339"/>
            <a:ext cx="4109048" cy="2585323"/>
          </a:xfrm>
          <a:prstGeom prst="rect">
            <a:avLst/>
          </a:prstGeom>
          <a:solidFill>
            <a:srgbClr val="FFC000"/>
          </a:solidFill>
        </p:spPr>
        <p:txBody>
          <a:bodyPr wrap="square">
            <a:spAutoFit/>
          </a:bodyPr>
          <a:lstStyle/>
          <a:p>
            <a:pPr algn="ctr"/>
            <a:r>
              <a:rPr lang="fr-FR" b="1" dirty="0">
                <a:solidFill>
                  <a:schemeClr val="bg1"/>
                </a:solidFill>
                <a:latin typeface="CasablancaAntique" panose="00000400000000000000" pitchFamily="2" charset="0"/>
              </a:rPr>
              <a:t>Ostie était d'après les textes le port situé à l'embouchure du Tibre, elle était considérée pendant l'époque Républicaine comme le comptoir de Rome. Entre le IIème et le IIIème siècle, elle accueillait environ 30 000 âmes. Elle est abandonnée au VIIème siècle et redécouverte au XVIIIème siècle. </a:t>
            </a:r>
          </a:p>
        </p:txBody>
      </p:sp>
    </p:spTree>
    <p:extLst>
      <p:ext uri="{BB962C8B-B14F-4D97-AF65-F5344CB8AC3E}">
        <p14:creationId xmlns:p14="http://schemas.microsoft.com/office/powerpoint/2010/main" val="416323332"/>
      </p:ext>
    </p:extLst>
  </p:cSld>
  <p:clrMapOvr>
    <a:masterClrMapping/>
  </p:clrMapOvr>
  <mc:AlternateContent xmlns:mc="http://schemas.openxmlformats.org/markup-compatibility/2006" xmlns:p14="http://schemas.microsoft.com/office/powerpoint/2010/main">
    <mc:Choice Requires="p14">
      <p:transition spd="slow" p14:dur="2000">
        <p14:window/>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4286251" y="909000"/>
            <a:ext cx="7552901" cy="5040000"/>
          </a:xfrm>
          <a:prstGeom prst="rect">
            <a:avLst/>
          </a:prstGeom>
          <a:ln w="127000" cap="sq">
            <a:solidFill>
              <a:srgbClr val="FFC000"/>
            </a:solidFill>
            <a:miter lim="800000"/>
          </a:ln>
          <a:effectLst>
            <a:outerShdw blurRad="57150" dist="50800" dir="2700000" algn="tl" rotWithShape="0">
              <a:srgbClr val="000000">
                <a:alpha val="40000"/>
              </a:srgbClr>
            </a:outerShdw>
          </a:effectLst>
        </p:spPr>
      </p:pic>
      <p:sp>
        <p:nvSpPr>
          <p:cNvPr id="3" name="Rectangle 2"/>
          <p:cNvSpPr/>
          <p:nvPr/>
        </p:nvSpPr>
        <p:spPr>
          <a:xfrm>
            <a:off x="6069206" y="162727"/>
            <a:ext cx="3986989" cy="461665"/>
          </a:xfrm>
          <a:prstGeom prst="rect">
            <a:avLst/>
          </a:prstGeom>
          <a:solidFill>
            <a:srgbClr val="FFC000"/>
          </a:solidFill>
        </p:spPr>
        <p:txBody>
          <a:bodyPr wrap="none">
            <a:spAutoFit/>
          </a:bodyPr>
          <a:lstStyle/>
          <a:p>
            <a:pPr algn="ctr"/>
            <a:r>
              <a:rPr lang="fr-FR" sz="2400" b="1" dirty="0">
                <a:solidFill>
                  <a:schemeClr val="bg1"/>
                </a:solidFill>
                <a:latin typeface="CasablancaAntique" panose="00000400000000000000" pitchFamily="2" charset="0"/>
              </a:rPr>
              <a:t>L'Atlantide, pour bientôt ?</a:t>
            </a:r>
          </a:p>
        </p:txBody>
      </p:sp>
      <p:sp>
        <p:nvSpPr>
          <p:cNvPr id="4" name="Rectangle 3"/>
          <p:cNvSpPr/>
          <p:nvPr/>
        </p:nvSpPr>
        <p:spPr>
          <a:xfrm>
            <a:off x="0" y="1997839"/>
            <a:ext cx="4175185" cy="2862322"/>
          </a:xfrm>
          <a:prstGeom prst="rect">
            <a:avLst/>
          </a:prstGeom>
          <a:solidFill>
            <a:srgbClr val="FFC000"/>
          </a:solidFill>
        </p:spPr>
        <p:txBody>
          <a:bodyPr wrap="square">
            <a:spAutoFit/>
          </a:bodyPr>
          <a:lstStyle/>
          <a:p>
            <a:pPr algn="ctr"/>
            <a:r>
              <a:rPr lang="fr-FR" b="1" dirty="0">
                <a:solidFill>
                  <a:schemeClr val="bg1"/>
                </a:solidFill>
                <a:latin typeface="CasablancaAntique" panose="00000400000000000000" pitchFamily="2" charset="0"/>
              </a:rPr>
              <a:t>La cité la plus mystérieuse et la plus recherchée de l'histoire de l'humanité pourrait bien avoir été retrouvée en 2009 par Google. En effet, sur ce cliché, on observe des traces rectilignes et perpendiculaires parfaitement droites... Des traces d'antiques ruelles enfouies par 5 000 mètres de fond. </a:t>
            </a:r>
          </a:p>
        </p:txBody>
      </p:sp>
    </p:spTree>
    <p:extLst>
      <p:ext uri="{BB962C8B-B14F-4D97-AF65-F5344CB8AC3E}">
        <p14:creationId xmlns:p14="http://schemas.microsoft.com/office/powerpoint/2010/main" val="1280998341"/>
      </p:ext>
    </p:extLst>
  </p:cSld>
  <p:clrMapOvr>
    <a:masterClrMapping/>
  </p:clrMapOvr>
  <mc:AlternateContent xmlns:mc="http://schemas.openxmlformats.org/markup-compatibility/2006" xmlns:p14="http://schemas.microsoft.com/office/powerpoint/2010/main">
    <mc:Choice Requires="p14">
      <p:transition spd="slow" p14:dur="1500">
        <p14:window/>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141779" y="2967335"/>
            <a:ext cx="3908442" cy="923330"/>
          </a:xfrm>
          <a:prstGeom prst="rect">
            <a:avLst/>
          </a:prstGeom>
          <a:noFill/>
        </p:spPr>
        <p:txBody>
          <a:bodyPr wrap="none" lIns="91440" tIns="45720" rIns="91440" bIns="45720">
            <a:prstTxWarp prst="textDeflate">
              <a:avLst/>
            </a:prstTxWarp>
            <a:spAutoFit/>
            <a:scene3d>
              <a:camera prst="orthographicFront"/>
              <a:lightRig rig="threePt" dir="t"/>
            </a:scene3d>
            <a:sp3d extrusionH="57150">
              <a:bevelT w="38100" h="38100"/>
            </a:sp3d>
          </a:bodyPr>
          <a:lstStyle/>
          <a:p>
            <a:pPr algn="ctr"/>
            <a:r>
              <a:rPr lang="fr-FR" sz="5400" b="1" cap="none" spc="50" dirty="0">
                <a:ln w="19050">
                  <a:solidFill>
                    <a:schemeClr val="bg1"/>
                  </a:solidFill>
                </a:ln>
                <a:solidFill>
                  <a:srgbClr val="FFFF00"/>
                </a:solidFill>
                <a:effectLst>
                  <a:outerShdw blurRad="38100" dist="38100" dir="2700000" algn="tl">
                    <a:srgbClr val="000000">
                      <a:alpha val="43137"/>
                    </a:srgbClr>
                  </a:outerShdw>
                </a:effectLst>
                <a:latin typeface="CasablancaAntique" panose="00000400000000000000" pitchFamily="2" charset="0"/>
              </a:rPr>
              <a:t>MODESTO</a:t>
            </a:r>
            <a:endParaRPr lang="fr-FR" sz="5400" b="1" cap="none" spc="50" dirty="0">
              <a:ln w="19050">
                <a:solidFill>
                  <a:schemeClr val="bg1"/>
                </a:solidFill>
              </a:ln>
              <a:solidFill>
                <a:srgbClr val="FFFF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1450523"/>
      </p:ext>
    </p:extLst>
  </p:cSld>
  <p:clrMapOvr>
    <a:masterClrMapping/>
  </p:clrMapOvr>
  <mc:AlternateContent xmlns:mc="http://schemas.openxmlformats.org/markup-compatibility/2006" xmlns:p14="http://schemas.microsoft.com/office/powerpoint/2010/main">
    <mc:Choice Requires="p14">
      <p:transition spd="slow" p14:dur="2000">
        <p14:window/>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docProps/app.xml><?xml version="1.0" encoding="utf-8"?>
<Properties xmlns="http://schemas.openxmlformats.org/officeDocument/2006/extended-properties" xmlns:vt="http://schemas.openxmlformats.org/officeDocument/2006/docPropsVTypes">
  <Template>Berlin</Template>
  <TotalTime>1266</TotalTime>
  <Words>1576</Words>
  <Application>Microsoft Office PowerPoint</Application>
  <PresentationFormat>Grand écran</PresentationFormat>
  <Paragraphs>44</Paragraphs>
  <Slides>22</Slides>
  <Notes>0</Notes>
  <HiddenSlides>0</HiddenSlides>
  <MMClips>1</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22</vt:i4>
      </vt:variant>
    </vt:vector>
  </HeadingPairs>
  <TitlesOfParts>
    <vt:vector size="27" baseType="lpstr">
      <vt:lpstr>Arial</vt:lpstr>
      <vt:lpstr>CasablancaAntique</vt:lpstr>
      <vt:lpstr>Deco-D891</vt:lpstr>
      <vt:lpstr>Trebuchet MS</vt:lpstr>
      <vt:lpstr>Berlin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Modesto</dc:creator>
  <cp:lastModifiedBy>gerald esper</cp:lastModifiedBy>
  <cp:revision>73</cp:revision>
  <dcterms:created xsi:type="dcterms:W3CDTF">2015-11-02T15:50:35Z</dcterms:created>
  <dcterms:modified xsi:type="dcterms:W3CDTF">2016-04-21T17:54:56Z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6150628</vt:lpwstr>
  </property>
  <property fmtid="{D5CDD505-2E9C-101B-9397-08002B2CF9AE}" pid="3" name="NXPowerLiteSettings">
    <vt:lpwstr>F9000400038000</vt:lpwstr>
  </property>
  <property fmtid="{D5CDD505-2E9C-101B-9397-08002B2CF9AE}" pid="4" name="NXPowerLiteVersion">
    <vt:lpwstr>D7.0.0</vt:lpwstr>
  </property>
</Properties>
</file>