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2" d="100"/>
          <a:sy n="92" d="100"/>
        </p:scale>
        <p:origin x="-1302" y="17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F56360E9-7129-48F7-9E0C-51531CE6EBCF}" type="datetimeFigureOut">
              <a:rPr lang="fr-FR" smtClean="0"/>
              <a:t>17/06/2016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3262088284"/>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6360E9-7129-48F7-9E0C-51531CE6EBCF}" type="datetimeFigureOut">
              <a:rPr lang="fr-FR" smtClean="0"/>
              <a:t>17/06/2016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3154771198"/>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56360E9-7129-48F7-9E0C-51531CE6EBCF}" type="datetimeFigureOut">
              <a:rPr lang="fr-FR" smtClean="0"/>
              <a:t>17/06/2016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2615569257"/>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6360E9-7129-48F7-9E0C-51531CE6EBCF}" type="datetimeFigureOut">
              <a:rPr lang="fr-FR" smtClean="0"/>
              <a:t>17/06/2016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2617620552"/>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56360E9-7129-48F7-9E0C-51531CE6EBCF}" type="datetimeFigureOut">
              <a:rPr lang="fr-FR" smtClean="0"/>
              <a:t>17/06/2016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3235210925"/>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56360E9-7129-48F7-9E0C-51531CE6EBCF}" type="datetimeFigureOut">
              <a:rPr lang="fr-FR" smtClean="0"/>
              <a:t>17/06/2016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208959340"/>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56360E9-7129-48F7-9E0C-51531CE6EBCF}" type="datetimeFigureOut">
              <a:rPr lang="fr-FR" smtClean="0"/>
              <a:t>17/06/2016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4223039121"/>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56360E9-7129-48F7-9E0C-51531CE6EBCF}" type="datetimeFigureOut">
              <a:rPr lang="fr-FR" smtClean="0"/>
              <a:t>17/06/2016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2477768234"/>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56360E9-7129-48F7-9E0C-51531CE6EBCF}" type="datetimeFigureOut">
              <a:rPr lang="fr-FR" smtClean="0"/>
              <a:t>17/06/2016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3350564616"/>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6360E9-7129-48F7-9E0C-51531CE6EBCF}" type="datetimeFigureOut">
              <a:rPr lang="fr-FR" smtClean="0"/>
              <a:t>17/06/2016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2813279144"/>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6360E9-7129-48F7-9E0C-51531CE6EBCF}" type="datetimeFigureOut">
              <a:rPr lang="fr-FR" smtClean="0"/>
              <a:t>17/06/2016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C4826CA-3B50-471F-ADBD-BF90FCA779F4}" type="slidenum">
              <a:rPr lang="fr-FR" smtClean="0"/>
              <a:t>‹N°›</a:t>
            </a:fld>
            <a:endParaRPr lang="fr-FR"/>
          </a:p>
        </p:txBody>
      </p:sp>
    </p:spTree>
    <p:extLst>
      <p:ext uri="{BB962C8B-B14F-4D97-AF65-F5344CB8AC3E}">
        <p14:creationId xmlns:p14="http://schemas.microsoft.com/office/powerpoint/2010/main" val="609460961"/>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6360E9-7129-48F7-9E0C-51531CE6EBCF}" type="datetimeFigureOut">
              <a:rPr lang="fr-FR" smtClean="0"/>
              <a:t>17/06/2016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4826CA-3B50-471F-ADBD-BF90FCA779F4}" type="slidenum">
              <a:rPr lang="fr-FR" smtClean="0"/>
              <a:t>‹N°›</a:t>
            </a:fld>
            <a:endParaRPr lang="fr-FR"/>
          </a:p>
        </p:txBody>
      </p:sp>
    </p:spTree>
    <p:extLst>
      <p:ext uri="{BB962C8B-B14F-4D97-AF65-F5344CB8AC3E}">
        <p14:creationId xmlns:p14="http://schemas.microsoft.com/office/powerpoint/2010/main" val="24403428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www.nanouetstan226.fr/" TargetMode="External"/><Relationship Id="rId2" Type="http://schemas.openxmlformats.org/officeDocument/2006/relationships/image" Target="../media/image1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l="-1000" r="-1000"/>
          </a:stretch>
        </a:blipFill>
        <a:effectLst/>
      </p:bgPr>
    </p:bg>
    <p:spTree>
      <p:nvGrpSpPr>
        <p:cNvPr id="1" name=""/>
        <p:cNvGrpSpPr/>
        <p:nvPr/>
      </p:nvGrpSpPr>
      <p:grpSpPr>
        <a:xfrm>
          <a:off x="0" y="0"/>
          <a:ext cx="0" cy="0"/>
          <a:chOff x="0" y="0"/>
          <a:chExt cx="0" cy="0"/>
        </a:xfrm>
      </p:grpSpPr>
      <p:sp>
        <p:nvSpPr>
          <p:cNvPr id="2" name="Rectangle 1"/>
          <p:cNvSpPr/>
          <p:nvPr/>
        </p:nvSpPr>
        <p:spPr>
          <a:xfrm>
            <a:off x="0" y="908720"/>
            <a:ext cx="9144000" cy="2862322"/>
          </a:xfrm>
          <a:prstGeom prst="rect">
            <a:avLst/>
          </a:prstGeom>
        </p:spPr>
        <p:txBody>
          <a:bodyPr wrap="square">
            <a:spAutoFit/>
          </a:bodyPr>
          <a:lstStyle/>
          <a:p>
            <a:endParaRPr lang="fr-FR" dirty="0" smtClean="0">
              <a:solidFill>
                <a:schemeClr val="bg1"/>
              </a:solidFill>
            </a:endParaRPr>
          </a:p>
          <a:p>
            <a:endParaRPr lang="fr-FR" dirty="0">
              <a:solidFill>
                <a:schemeClr val="bg1"/>
              </a:solidFill>
            </a:endParaRPr>
          </a:p>
          <a:p>
            <a:pPr algn="ctr"/>
            <a:r>
              <a:rPr lang="fr-FR" b="1" dirty="0" smtClean="0">
                <a:solidFill>
                  <a:schemeClr val="bg1"/>
                </a:solidFill>
                <a:effectLst>
                  <a:outerShdw blurRad="38100" dist="38100" dir="2700000" algn="tl">
                    <a:srgbClr val="000000">
                      <a:alpha val="43137"/>
                    </a:srgbClr>
                  </a:outerShdw>
                </a:effectLst>
              </a:rPr>
              <a:t>Emménager dans une nouvelle maison et la décorer font partie des moments excitants au cours d'une vie. Alors quand il s'agit de concevoir sa maison de A à Z, il est encore plus tentant de laisser libre court à son imagination. Certaines personnes prennent ce processus très à cœur et se sont manifestement un petit peu laissées emballer par leurs nouveaux projets.</a:t>
            </a:r>
          </a:p>
          <a:p>
            <a:pPr algn="ctr"/>
            <a:endParaRPr lang="fr-FR" b="1" dirty="0" smtClean="0">
              <a:solidFill>
                <a:schemeClr val="bg1"/>
              </a:solidFill>
              <a:effectLst>
                <a:outerShdw blurRad="38100" dist="38100" dir="2700000" algn="tl">
                  <a:srgbClr val="000000">
                    <a:alpha val="43137"/>
                  </a:srgbClr>
                </a:outerShdw>
              </a:effectLst>
            </a:endParaRPr>
          </a:p>
          <a:p>
            <a:pPr algn="ctr"/>
            <a:r>
              <a:rPr lang="fr-FR" b="1" dirty="0" smtClean="0">
                <a:solidFill>
                  <a:schemeClr val="bg1"/>
                </a:solidFill>
                <a:effectLst>
                  <a:outerShdw blurRad="38100" dist="38100" dir="2700000" algn="tl">
                    <a:srgbClr val="000000">
                      <a:alpha val="43137"/>
                    </a:srgbClr>
                  </a:outerShdw>
                </a:effectLst>
              </a:rPr>
              <a:t>De la maison en forme de chaussure, à la maison-avion, en passant par le plus petit château d'Europe, voici les maisons les plus originales du monde, quand l'architecture défie nos habitudes.</a:t>
            </a:r>
            <a:endParaRPr lang="fr-FR" b="1" dirty="0">
              <a:solidFill>
                <a:schemeClr val="bg1"/>
              </a:solidFill>
              <a:effectLst>
                <a:outerShdw blurRad="38100" dist="38100" dir="2700000" algn="tl">
                  <a:srgbClr val="000000">
                    <a:alpha val="43137"/>
                  </a:srgbClr>
                </a:outerShdw>
              </a:effectLst>
            </a:endParaRPr>
          </a:p>
        </p:txBody>
      </p:sp>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06941" y="404664"/>
            <a:ext cx="576064" cy="758780"/>
          </a:xfrm>
          <a:prstGeom prst="rect">
            <a:avLst/>
          </a:prstGeom>
        </p:spPr>
      </p:pic>
      <p:sp>
        <p:nvSpPr>
          <p:cNvPr id="8" name="ZoneTexte 7"/>
          <p:cNvSpPr txBox="1"/>
          <p:nvPr/>
        </p:nvSpPr>
        <p:spPr>
          <a:xfrm>
            <a:off x="2375756" y="5981218"/>
            <a:ext cx="4392488" cy="400110"/>
          </a:xfrm>
          <a:prstGeom prst="rect">
            <a:avLst/>
          </a:prstGeom>
          <a:noFill/>
        </p:spPr>
        <p:txBody>
          <a:bodyPr wrap="square" rtlCol="0">
            <a:spAutoFit/>
          </a:bodyPr>
          <a:lstStyle/>
          <a:p>
            <a:pPr algn="ctr"/>
            <a:r>
              <a:rPr lang="fr-FR" sz="2000" dirty="0" smtClean="0">
                <a:solidFill>
                  <a:schemeClr val="bg1"/>
                </a:solidFill>
              </a:rPr>
              <a:t>Par </a:t>
            </a:r>
            <a:r>
              <a:rPr lang="fr-FR" sz="2000" dirty="0" smtClean="0">
                <a:solidFill>
                  <a:schemeClr val="bg1"/>
                </a:solidFill>
              </a:rPr>
              <a:t>Nanou et Stan</a:t>
            </a:r>
            <a:r>
              <a:rPr lang="fr-FR" sz="2000" dirty="0" smtClean="0">
                <a:solidFill>
                  <a:schemeClr val="bg1"/>
                </a:solidFill>
              </a:rPr>
              <a:t>-Progression </a:t>
            </a:r>
            <a:r>
              <a:rPr lang="fr-FR" sz="2000" dirty="0" smtClean="0">
                <a:solidFill>
                  <a:schemeClr val="bg1"/>
                </a:solidFill>
              </a:rPr>
              <a:t>manuelle</a:t>
            </a:r>
            <a:endParaRPr lang="fr-FR" sz="2000" dirty="0">
              <a:solidFill>
                <a:schemeClr val="bg1"/>
              </a:solidFill>
            </a:endParaRPr>
          </a:p>
        </p:txBody>
      </p:sp>
      <p:pic>
        <p:nvPicPr>
          <p:cNvPr id="3" name="Musique sans parole Rap _ Rnb _ Hip H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27584" y="4077072"/>
            <a:ext cx="609600" cy="609600"/>
          </a:xfrm>
          <a:prstGeom prst="rect">
            <a:avLst/>
          </a:prstGeom>
        </p:spPr>
      </p:pic>
    </p:spTree>
    <p:extLst>
      <p:ext uri="{BB962C8B-B14F-4D97-AF65-F5344CB8AC3E}">
        <p14:creationId xmlns:p14="http://schemas.microsoft.com/office/powerpoint/2010/main" val="1009561703"/>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0" y="5244280"/>
            <a:ext cx="9144000" cy="1877437"/>
          </a:xfrm>
          <a:prstGeom prst="rect">
            <a:avLst/>
          </a:prstGeom>
        </p:spPr>
        <p:txBody>
          <a:bodyPr wrap="square">
            <a:spAutoFit/>
          </a:bodyPr>
          <a:lstStyle/>
          <a:p>
            <a:pPr algn="ctr"/>
            <a:r>
              <a:rPr lang="fr-FR" dirty="0" smtClean="0"/>
              <a:t> </a:t>
            </a:r>
          </a:p>
          <a:p>
            <a:pPr algn="ctr"/>
            <a:r>
              <a:rPr lang="fr-FR" dirty="0" smtClean="0">
                <a:solidFill>
                  <a:schemeClr val="bg1"/>
                </a:solidFill>
              </a:rPr>
              <a:t>Le monastère du piton de </a:t>
            </a:r>
            <a:r>
              <a:rPr lang="fr-FR" dirty="0" err="1" smtClean="0">
                <a:solidFill>
                  <a:schemeClr val="bg1"/>
                </a:solidFill>
              </a:rPr>
              <a:t>Katchki</a:t>
            </a:r>
            <a:r>
              <a:rPr lang="fr-FR" dirty="0" smtClean="0">
                <a:solidFill>
                  <a:schemeClr val="bg1"/>
                </a:solidFill>
              </a:rPr>
              <a:t>, en Géorgie</a:t>
            </a:r>
          </a:p>
          <a:p>
            <a:r>
              <a:rPr lang="fr-FR" sz="1600" dirty="0" smtClean="0">
                <a:solidFill>
                  <a:schemeClr val="bg1"/>
                </a:solidFill>
              </a:rPr>
              <a:t>Cette maison est située en haut d'un piton, au-dessus d'un monastère. Maxime </a:t>
            </a:r>
            <a:r>
              <a:rPr lang="fr-FR" sz="1600" dirty="0" err="1" smtClean="0">
                <a:solidFill>
                  <a:schemeClr val="bg1"/>
                </a:solidFill>
              </a:rPr>
              <a:t>Qavtaradze</a:t>
            </a:r>
            <a:r>
              <a:rPr lang="fr-FR" sz="1600" dirty="0" smtClean="0">
                <a:solidFill>
                  <a:schemeClr val="bg1"/>
                </a:solidFill>
              </a:rPr>
              <a:t>, un moine âgé de 59 ans, vit ici, dans la solitude la plus complète. S'il veut aller faire un tour, il doit en passer par une échelle de presque 40 mètres de haut, qu'il met 20 minutes à descendre. Il fait monter ses provisions par un treuil, avec l'aide de ses fidèles, avec lesquels il prie deux fois par semaine. </a:t>
            </a:r>
          </a:p>
          <a:p>
            <a:endParaRPr lang="fr-FR" sz="1600" dirty="0" smtClean="0">
              <a:solidFill>
                <a:schemeClr val="bg1"/>
              </a:solidFill>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325" y="0"/>
            <a:ext cx="8391351" cy="5589240"/>
          </a:xfrm>
          <a:prstGeom prst="rect">
            <a:avLst/>
          </a:prstGeom>
        </p:spPr>
      </p:pic>
    </p:spTree>
    <p:extLst>
      <p:ext uri="{BB962C8B-B14F-4D97-AF65-F5344CB8AC3E}">
        <p14:creationId xmlns:p14="http://schemas.microsoft.com/office/powerpoint/2010/main" val="1857138428"/>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257562"/>
            <a:ext cx="9144000" cy="1877437"/>
          </a:xfrm>
          <a:prstGeom prst="rect">
            <a:avLst/>
          </a:prstGeom>
        </p:spPr>
        <p:txBody>
          <a:bodyPr wrap="square">
            <a:spAutoFit/>
          </a:bodyPr>
          <a:lstStyle/>
          <a:p>
            <a:pPr algn="ctr"/>
            <a:endParaRPr lang="fr-FR" dirty="0" smtClean="0"/>
          </a:p>
          <a:p>
            <a:pPr algn="ctr"/>
            <a:r>
              <a:rPr lang="fr-FR" dirty="0" smtClean="0">
                <a:solidFill>
                  <a:schemeClr val="bg1"/>
                </a:solidFill>
              </a:rPr>
              <a:t>The River House, sur la rivière Drina, en Serbie</a:t>
            </a:r>
          </a:p>
          <a:p>
            <a:r>
              <a:rPr lang="fr-FR" sz="1600" dirty="0" smtClean="0">
                <a:solidFill>
                  <a:schemeClr val="bg1"/>
                </a:solidFill>
              </a:rPr>
              <a:t>En équilibre sur un rocher au milieu de la rivière Drina, cette maison a été construite par des étudiants, il y a 45 ans. L'idée est venue en 1968, quand un groupe de nageurs qui passait par là a eu besoin d'un endroit où se reposer. La structure est située près de la ville de </a:t>
            </a:r>
            <a:r>
              <a:rPr lang="fr-FR" sz="1600" dirty="0" err="1" smtClean="0">
                <a:solidFill>
                  <a:schemeClr val="bg1"/>
                </a:solidFill>
              </a:rPr>
              <a:t>Bajina</a:t>
            </a:r>
            <a:r>
              <a:rPr lang="fr-FR" sz="1600" dirty="0" smtClean="0">
                <a:solidFill>
                  <a:schemeClr val="bg1"/>
                </a:solidFill>
              </a:rPr>
              <a:t> Basta, et malgré les inondations et les vents extrêmement forts, elle tient toujours debout. </a:t>
            </a:r>
          </a:p>
          <a:p>
            <a:endParaRPr lang="fr-FR" sz="1600"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324" y="0"/>
            <a:ext cx="8391352" cy="5589240"/>
          </a:xfrm>
          <a:prstGeom prst="rect">
            <a:avLst/>
          </a:prstGeom>
        </p:spPr>
      </p:pic>
    </p:spTree>
    <p:extLst>
      <p:ext uri="{BB962C8B-B14F-4D97-AF65-F5344CB8AC3E}">
        <p14:creationId xmlns:p14="http://schemas.microsoft.com/office/powerpoint/2010/main" val="4061073526"/>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251027"/>
            <a:ext cx="9144000" cy="1908215"/>
          </a:xfrm>
          <a:prstGeom prst="rect">
            <a:avLst/>
          </a:prstGeom>
        </p:spPr>
        <p:txBody>
          <a:bodyPr wrap="square">
            <a:spAutoFit/>
          </a:bodyPr>
          <a:lstStyle/>
          <a:p>
            <a:pPr algn="ctr"/>
            <a:endParaRPr lang="fr-FR" dirty="0" smtClean="0"/>
          </a:p>
          <a:p>
            <a:pPr algn="ctr"/>
            <a:r>
              <a:rPr lang="fr-FR" dirty="0" smtClean="0">
                <a:solidFill>
                  <a:schemeClr val="bg1"/>
                </a:solidFill>
              </a:rPr>
              <a:t>Casa do </a:t>
            </a:r>
            <a:r>
              <a:rPr lang="fr-FR" dirty="0" err="1" smtClean="0">
                <a:solidFill>
                  <a:schemeClr val="bg1"/>
                </a:solidFill>
              </a:rPr>
              <a:t>Penedo</a:t>
            </a:r>
            <a:r>
              <a:rPr lang="fr-FR" dirty="0" smtClean="0">
                <a:solidFill>
                  <a:schemeClr val="bg1"/>
                </a:solidFill>
              </a:rPr>
              <a:t>, nord du Portugal</a:t>
            </a:r>
          </a:p>
          <a:p>
            <a:r>
              <a:rPr lang="fr-FR" sz="1600" dirty="0" smtClean="0">
                <a:solidFill>
                  <a:schemeClr val="bg1"/>
                </a:solidFill>
              </a:rPr>
              <a:t>Cette drôle de maison située dans les collines de </a:t>
            </a:r>
            <a:r>
              <a:rPr lang="fr-FR" sz="1600" dirty="0" err="1" smtClean="0">
                <a:solidFill>
                  <a:schemeClr val="bg1"/>
                </a:solidFill>
              </a:rPr>
              <a:t>Fafe</a:t>
            </a:r>
            <a:r>
              <a:rPr lang="fr-FR" sz="1600" dirty="0" smtClean="0">
                <a:solidFill>
                  <a:schemeClr val="bg1"/>
                </a:solidFill>
              </a:rPr>
              <a:t> est renommée car elle ressemble à la maison de la famille </a:t>
            </a:r>
            <a:r>
              <a:rPr lang="fr-FR" sz="1600" dirty="0" err="1" smtClean="0">
                <a:solidFill>
                  <a:schemeClr val="bg1"/>
                </a:solidFill>
              </a:rPr>
              <a:t>Pierrafeu</a:t>
            </a:r>
            <a:r>
              <a:rPr lang="fr-FR" sz="1600" dirty="0" smtClean="0">
                <a:solidFill>
                  <a:schemeClr val="bg1"/>
                </a:solidFill>
              </a:rPr>
              <a:t>. Nichée entre quatre énormes rochers de granites, la maison est perchée sur une montagne, à presque 792 mètres d'altitude. La famille Rodrigues, propriétaire de cette incroyable demeure, est un peu gênée par le va-et-vient incessant des touristes à ses fenêtres. </a:t>
            </a:r>
          </a:p>
          <a:p>
            <a:endParaRPr lang="fr-FR"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396" y="6757"/>
            <a:ext cx="8381208" cy="5582483"/>
          </a:xfrm>
          <a:prstGeom prst="rect">
            <a:avLst/>
          </a:prstGeom>
        </p:spPr>
      </p:pic>
    </p:spTree>
    <p:extLst>
      <p:ext uri="{BB962C8B-B14F-4D97-AF65-F5344CB8AC3E}">
        <p14:creationId xmlns:p14="http://schemas.microsoft.com/office/powerpoint/2010/main" val="4292016574"/>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257562"/>
            <a:ext cx="9144000" cy="1877437"/>
          </a:xfrm>
          <a:prstGeom prst="rect">
            <a:avLst/>
          </a:prstGeom>
        </p:spPr>
        <p:txBody>
          <a:bodyPr wrap="square">
            <a:spAutoFit/>
          </a:bodyPr>
          <a:lstStyle/>
          <a:p>
            <a:pPr algn="ctr"/>
            <a:endParaRPr lang="fr-FR" dirty="0" smtClean="0"/>
          </a:p>
          <a:p>
            <a:pPr algn="ctr"/>
            <a:r>
              <a:rPr lang="fr-FR" dirty="0" smtClean="0"/>
              <a:t> </a:t>
            </a:r>
            <a:r>
              <a:rPr lang="fr-FR" dirty="0" err="1" smtClean="0">
                <a:solidFill>
                  <a:schemeClr val="bg1"/>
                </a:solidFill>
              </a:rPr>
              <a:t>Elidaey</a:t>
            </a:r>
            <a:r>
              <a:rPr lang="fr-FR" dirty="0" smtClean="0">
                <a:solidFill>
                  <a:schemeClr val="bg1"/>
                </a:solidFill>
              </a:rPr>
              <a:t> Island, Islande</a:t>
            </a:r>
          </a:p>
          <a:p>
            <a:r>
              <a:rPr lang="fr-FR" sz="1600" dirty="0" smtClean="0">
                <a:solidFill>
                  <a:schemeClr val="bg1"/>
                </a:solidFill>
              </a:rPr>
              <a:t>Il y a environ 300 ans, l'île était habitée par cinq familles qui vivaient de la terre et de la mer, chassant les macareux, élevant du bétail et pêchant. Au début des années 1900, l'île fut abandonnée par les familles et plus personne n'y a vécu pendant un long moment. Récemment, une cabine a été érigée sur la terre, pour permettre aux membres d'une association de chasse de venir chasser les macareux. </a:t>
            </a:r>
          </a:p>
          <a:p>
            <a:endParaRPr lang="fr-FR" sz="1600"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324" y="0"/>
            <a:ext cx="8391352" cy="5589240"/>
          </a:xfrm>
          <a:prstGeom prst="rect">
            <a:avLst/>
          </a:prstGeom>
        </p:spPr>
      </p:pic>
    </p:spTree>
    <p:extLst>
      <p:ext uri="{BB962C8B-B14F-4D97-AF65-F5344CB8AC3E}">
        <p14:creationId xmlns:p14="http://schemas.microsoft.com/office/powerpoint/2010/main" val="3531610837"/>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246540"/>
            <a:ext cx="9144000" cy="1908215"/>
          </a:xfrm>
          <a:prstGeom prst="rect">
            <a:avLst/>
          </a:prstGeom>
        </p:spPr>
        <p:txBody>
          <a:bodyPr wrap="square">
            <a:spAutoFit/>
          </a:bodyPr>
          <a:lstStyle/>
          <a:p>
            <a:pPr algn="ctr"/>
            <a:endParaRPr lang="fr-FR" dirty="0" smtClean="0"/>
          </a:p>
          <a:p>
            <a:pPr algn="ctr"/>
            <a:r>
              <a:rPr lang="fr-FR" dirty="0" smtClean="0">
                <a:solidFill>
                  <a:schemeClr val="bg1"/>
                </a:solidFill>
              </a:rPr>
              <a:t>Errante </a:t>
            </a:r>
            <a:r>
              <a:rPr lang="fr-FR" dirty="0" err="1" smtClean="0">
                <a:solidFill>
                  <a:schemeClr val="bg1"/>
                </a:solidFill>
              </a:rPr>
              <a:t>Guest</a:t>
            </a:r>
            <a:r>
              <a:rPr lang="fr-FR" dirty="0" smtClean="0">
                <a:solidFill>
                  <a:schemeClr val="bg1"/>
                </a:solidFill>
              </a:rPr>
              <a:t> House, </a:t>
            </a:r>
            <a:r>
              <a:rPr lang="fr-FR" dirty="0" err="1" smtClean="0">
                <a:solidFill>
                  <a:schemeClr val="bg1"/>
                </a:solidFill>
              </a:rPr>
              <a:t>Ritoque</a:t>
            </a:r>
            <a:r>
              <a:rPr lang="fr-FR" dirty="0" smtClean="0">
                <a:solidFill>
                  <a:schemeClr val="bg1"/>
                </a:solidFill>
              </a:rPr>
              <a:t>, Chili</a:t>
            </a:r>
          </a:p>
          <a:p>
            <a:r>
              <a:rPr lang="fr-FR" sz="1600" dirty="0" smtClean="0">
                <a:solidFill>
                  <a:schemeClr val="bg1"/>
                </a:solidFill>
              </a:rPr>
              <a:t>Cette maison incroyable est située dans la ville d'Open City, près de </a:t>
            </a:r>
            <a:r>
              <a:rPr lang="fr-FR" sz="1600" dirty="0" err="1" smtClean="0">
                <a:solidFill>
                  <a:schemeClr val="bg1"/>
                </a:solidFill>
              </a:rPr>
              <a:t>Ritoque</a:t>
            </a:r>
            <a:r>
              <a:rPr lang="fr-FR" sz="1600" dirty="0" smtClean="0">
                <a:solidFill>
                  <a:schemeClr val="bg1"/>
                </a:solidFill>
              </a:rPr>
              <a:t>, au Chili, qui a servi de base pour une expérience dans les années 1970. La ville se trouve entre </a:t>
            </a:r>
            <a:r>
              <a:rPr lang="fr-FR" sz="1600" dirty="0" err="1" smtClean="0">
                <a:solidFill>
                  <a:schemeClr val="bg1"/>
                </a:solidFill>
              </a:rPr>
              <a:t>Concon</a:t>
            </a:r>
            <a:r>
              <a:rPr lang="fr-FR" sz="1600" dirty="0" smtClean="0">
                <a:solidFill>
                  <a:schemeClr val="bg1"/>
                </a:solidFill>
              </a:rPr>
              <a:t> et </a:t>
            </a:r>
            <a:r>
              <a:rPr lang="fr-FR" sz="1600" dirty="0" err="1" smtClean="0">
                <a:solidFill>
                  <a:schemeClr val="bg1"/>
                </a:solidFill>
              </a:rPr>
              <a:t>Ritoque</a:t>
            </a:r>
            <a:r>
              <a:rPr lang="fr-FR" sz="1600" dirty="0" smtClean="0">
                <a:solidFill>
                  <a:schemeClr val="bg1"/>
                </a:solidFill>
              </a:rPr>
              <a:t> et constitue une initiative prise par les professeurs de la Design and Architecture </a:t>
            </a:r>
            <a:r>
              <a:rPr lang="fr-FR" sz="1600" dirty="0" err="1" smtClean="0">
                <a:solidFill>
                  <a:schemeClr val="bg1"/>
                </a:solidFill>
              </a:rPr>
              <a:t>School</a:t>
            </a:r>
            <a:r>
              <a:rPr lang="fr-FR" sz="1600" dirty="0" smtClean="0">
                <a:solidFill>
                  <a:schemeClr val="bg1"/>
                </a:solidFill>
              </a:rPr>
              <a:t> de l'Université Catholique de Valparaiso. </a:t>
            </a:r>
          </a:p>
          <a:p>
            <a:endParaRPr lang="fr-FR"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6170" y="27430"/>
            <a:ext cx="8411661" cy="5561809"/>
          </a:xfrm>
          <a:prstGeom prst="rect">
            <a:avLst/>
          </a:prstGeom>
        </p:spPr>
      </p:pic>
    </p:spTree>
    <p:extLst>
      <p:ext uri="{BB962C8B-B14F-4D97-AF65-F5344CB8AC3E}">
        <p14:creationId xmlns:p14="http://schemas.microsoft.com/office/powerpoint/2010/main" val="2093008535"/>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992" y="5257562"/>
            <a:ext cx="9144000" cy="1877437"/>
          </a:xfrm>
          <a:prstGeom prst="rect">
            <a:avLst/>
          </a:prstGeom>
        </p:spPr>
        <p:txBody>
          <a:bodyPr wrap="square">
            <a:spAutoFit/>
          </a:bodyPr>
          <a:lstStyle/>
          <a:p>
            <a:pPr algn="ctr"/>
            <a:endParaRPr lang="fr-FR" dirty="0" smtClean="0"/>
          </a:p>
          <a:p>
            <a:pPr algn="ctr"/>
            <a:r>
              <a:rPr lang="fr-FR" dirty="0" smtClean="0">
                <a:solidFill>
                  <a:schemeClr val="bg1"/>
                </a:solidFill>
              </a:rPr>
              <a:t>The </a:t>
            </a:r>
            <a:r>
              <a:rPr lang="fr-FR" dirty="0" err="1" smtClean="0">
                <a:solidFill>
                  <a:schemeClr val="bg1"/>
                </a:solidFill>
              </a:rPr>
              <a:t>Mirrorcube</a:t>
            </a:r>
            <a:r>
              <a:rPr lang="fr-FR" dirty="0" smtClean="0">
                <a:solidFill>
                  <a:schemeClr val="bg1"/>
                </a:solidFill>
              </a:rPr>
              <a:t>, </a:t>
            </a:r>
            <a:r>
              <a:rPr lang="fr-FR" dirty="0" err="1" smtClean="0">
                <a:solidFill>
                  <a:schemeClr val="bg1"/>
                </a:solidFill>
              </a:rPr>
              <a:t>Harads</a:t>
            </a:r>
            <a:r>
              <a:rPr lang="fr-FR" dirty="0" smtClean="0">
                <a:solidFill>
                  <a:schemeClr val="bg1"/>
                </a:solidFill>
              </a:rPr>
              <a:t>, Suède</a:t>
            </a:r>
          </a:p>
          <a:p>
            <a:r>
              <a:rPr lang="fr-FR" sz="1600" dirty="0" smtClean="0">
                <a:solidFill>
                  <a:schemeClr val="bg1"/>
                </a:solidFill>
              </a:rPr>
              <a:t>Si vous cherchez l'escapade parfaite, n'allez pas plus loin que cet hôtel suédois, le </a:t>
            </a:r>
            <a:r>
              <a:rPr lang="fr-FR" sz="1600" dirty="0" err="1" smtClean="0">
                <a:solidFill>
                  <a:schemeClr val="bg1"/>
                </a:solidFill>
              </a:rPr>
              <a:t>Treehotel</a:t>
            </a:r>
            <a:r>
              <a:rPr lang="fr-FR" sz="1600" dirty="0" smtClean="0">
                <a:solidFill>
                  <a:schemeClr val="bg1"/>
                </a:solidFill>
              </a:rPr>
              <a:t>. Dans cet hôtel dédié aux cabanes, on peut passer la nuit dans un nid d'oiseau, dans une soucoupe volante ou encore dans cette cabane miroir. A l'intérieur, tout est prévu pour passer une nuit des plus agréables, bien haut dans les arbres. </a:t>
            </a:r>
          </a:p>
          <a:p>
            <a:endParaRPr lang="fr-FR" sz="1600" dirty="0" smtClean="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2156" y="-1"/>
            <a:ext cx="5619688" cy="5547947"/>
          </a:xfrm>
          <a:prstGeom prst="rect">
            <a:avLst/>
          </a:prstGeom>
        </p:spPr>
      </p:pic>
    </p:spTree>
    <p:extLst>
      <p:ext uri="{BB962C8B-B14F-4D97-AF65-F5344CB8AC3E}">
        <p14:creationId xmlns:p14="http://schemas.microsoft.com/office/powerpoint/2010/main" val="2677692484"/>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007314"/>
            <a:ext cx="9144000" cy="2123658"/>
          </a:xfrm>
          <a:prstGeom prst="rect">
            <a:avLst/>
          </a:prstGeom>
        </p:spPr>
        <p:txBody>
          <a:bodyPr wrap="square">
            <a:spAutoFit/>
          </a:bodyPr>
          <a:lstStyle/>
          <a:p>
            <a:pPr algn="ctr"/>
            <a:endParaRPr lang="fr-FR" dirty="0" smtClean="0"/>
          </a:p>
          <a:p>
            <a:pPr algn="ctr"/>
            <a:r>
              <a:rPr lang="fr-FR" dirty="0" smtClean="0">
                <a:solidFill>
                  <a:schemeClr val="bg1"/>
                </a:solidFill>
              </a:rPr>
              <a:t>The </a:t>
            </a:r>
            <a:r>
              <a:rPr lang="fr-FR" dirty="0" err="1" smtClean="0">
                <a:solidFill>
                  <a:schemeClr val="bg1"/>
                </a:solidFill>
              </a:rPr>
              <a:t>HemLoft</a:t>
            </a:r>
            <a:r>
              <a:rPr lang="fr-FR" dirty="0" smtClean="0">
                <a:solidFill>
                  <a:schemeClr val="bg1"/>
                </a:solidFill>
              </a:rPr>
              <a:t>, Whistler, Canada</a:t>
            </a:r>
          </a:p>
          <a:p>
            <a:r>
              <a:rPr lang="fr-FR" sz="1600" dirty="0" err="1" smtClean="0">
                <a:solidFill>
                  <a:schemeClr val="bg1"/>
                </a:solidFill>
              </a:rPr>
              <a:t>Joel</a:t>
            </a:r>
            <a:r>
              <a:rPr lang="fr-FR" sz="1600" dirty="0" smtClean="0">
                <a:solidFill>
                  <a:schemeClr val="bg1"/>
                </a:solidFill>
              </a:rPr>
              <a:t> Allen est un ingénieur informatique qui s'est reconverti en charpentier. Il a construit cette cabane en forme d'</a:t>
            </a:r>
            <a:r>
              <a:rPr lang="fr-FR" sz="1600" dirty="0" err="1" smtClean="0">
                <a:solidFill>
                  <a:schemeClr val="bg1"/>
                </a:solidFill>
              </a:rPr>
              <a:t>oeuf</a:t>
            </a:r>
            <a:r>
              <a:rPr lang="fr-FR" sz="1600" dirty="0" smtClean="0">
                <a:solidFill>
                  <a:schemeClr val="bg1"/>
                </a:solidFill>
              </a:rPr>
              <a:t> illégalement, sur un terrain public. L'endroit exact de la cabane est tenu secret, on sait simplement qu'elle se tient à 5 minutes à pied de la route la plus proche. Allen a commencé par créer un modèle échelle réduite pour vérifier la force et la durabilité de sa cabane. Le plus dur a été de trouver le bon arbre pour y construire la maison. </a:t>
            </a:r>
          </a:p>
          <a:p>
            <a:endParaRPr lang="fr-FR" sz="1600"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4226" y="6058"/>
            <a:ext cx="7495548" cy="5295150"/>
          </a:xfrm>
          <a:prstGeom prst="rect">
            <a:avLst/>
          </a:prstGeom>
        </p:spPr>
      </p:pic>
    </p:spTree>
    <p:extLst>
      <p:ext uri="{BB962C8B-B14F-4D97-AF65-F5344CB8AC3E}">
        <p14:creationId xmlns:p14="http://schemas.microsoft.com/office/powerpoint/2010/main" val="1997255166"/>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12281" y="5226784"/>
            <a:ext cx="9144000" cy="1908215"/>
          </a:xfrm>
          <a:prstGeom prst="rect">
            <a:avLst/>
          </a:prstGeom>
        </p:spPr>
        <p:txBody>
          <a:bodyPr wrap="square">
            <a:spAutoFit/>
          </a:bodyPr>
          <a:lstStyle/>
          <a:p>
            <a:pPr algn="ctr"/>
            <a:endParaRPr lang="fr-FR" dirty="0" smtClean="0"/>
          </a:p>
          <a:p>
            <a:pPr algn="ctr"/>
            <a:r>
              <a:rPr lang="fr-FR" dirty="0" smtClean="0">
                <a:solidFill>
                  <a:schemeClr val="bg1"/>
                </a:solidFill>
              </a:rPr>
              <a:t>Dom </a:t>
            </a:r>
            <a:r>
              <a:rPr lang="fr-FR" dirty="0" err="1" smtClean="0">
                <a:solidFill>
                  <a:schemeClr val="bg1"/>
                </a:solidFill>
              </a:rPr>
              <a:t>Kereta</a:t>
            </a:r>
            <a:r>
              <a:rPr lang="fr-FR" dirty="0" smtClean="0">
                <a:solidFill>
                  <a:schemeClr val="bg1"/>
                </a:solidFill>
              </a:rPr>
              <a:t>, Varsovie, Pologne</a:t>
            </a:r>
          </a:p>
          <a:p>
            <a:r>
              <a:rPr lang="fr-FR" sz="1600" dirty="0" smtClean="0">
                <a:solidFill>
                  <a:schemeClr val="bg1"/>
                </a:solidFill>
              </a:rPr>
              <a:t>Dom </a:t>
            </a:r>
            <a:r>
              <a:rPr lang="fr-FR" sz="1600" dirty="0" err="1" smtClean="0">
                <a:solidFill>
                  <a:schemeClr val="bg1"/>
                </a:solidFill>
              </a:rPr>
              <a:t>Kereta</a:t>
            </a:r>
            <a:r>
              <a:rPr lang="fr-FR" sz="1600" dirty="0" smtClean="0">
                <a:solidFill>
                  <a:schemeClr val="bg1"/>
                </a:solidFill>
              </a:rPr>
              <a:t> est la maison la plus fine du monde : au maximum, elle ne mesure qu'1,22 mètres de large, au minimum, 72 cm. Pas très commode, elle comprend tout de même une cuisine, une salle de bain et une chambre. Un véritable défi architectural, qui appartient à l'écrivain </a:t>
            </a:r>
            <a:r>
              <a:rPr lang="fr-FR" sz="1600" dirty="0" err="1" smtClean="0">
                <a:solidFill>
                  <a:schemeClr val="bg1"/>
                </a:solidFill>
              </a:rPr>
              <a:t>Israëlien</a:t>
            </a:r>
            <a:r>
              <a:rPr lang="fr-FR" sz="1600" dirty="0" smtClean="0">
                <a:solidFill>
                  <a:schemeClr val="bg1"/>
                </a:solidFill>
              </a:rPr>
              <a:t>, </a:t>
            </a:r>
            <a:r>
              <a:rPr lang="fr-FR" sz="1600" dirty="0" err="1" smtClean="0">
                <a:solidFill>
                  <a:schemeClr val="bg1"/>
                </a:solidFill>
              </a:rPr>
              <a:t>Etgar</a:t>
            </a:r>
            <a:r>
              <a:rPr lang="fr-FR" sz="1600" dirty="0" smtClean="0">
                <a:solidFill>
                  <a:schemeClr val="bg1"/>
                </a:solidFill>
              </a:rPr>
              <a:t> Keret. L'ensemble a été construit dans le quartier de l'ancien ghetto de Varsovie, un endroit symbolique pour l'écrivain. </a:t>
            </a:r>
          </a:p>
          <a:p>
            <a:endParaRPr lang="fr-FR" dirty="0" smtClean="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372" y="13072"/>
            <a:ext cx="7635257" cy="5504160"/>
          </a:xfrm>
          <a:prstGeom prst="rect">
            <a:avLst/>
          </a:prstGeom>
        </p:spPr>
      </p:pic>
    </p:spTree>
    <p:extLst>
      <p:ext uri="{BB962C8B-B14F-4D97-AF65-F5344CB8AC3E}">
        <p14:creationId xmlns:p14="http://schemas.microsoft.com/office/powerpoint/2010/main" val="3396280140"/>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24325" y="5364414"/>
            <a:ext cx="9144000" cy="1661993"/>
          </a:xfrm>
          <a:prstGeom prst="rect">
            <a:avLst/>
          </a:prstGeom>
        </p:spPr>
        <p:txBody>
          <a:bodyPr wrap="square">
            <a:spAutoFit/>
          </a:bodyPr>
          <a:lstStyle/>
          <a:p>
            <a:pPr algn="ctr"/>
            <a:endParaRPr lang="fr-FR" dirty="0" smtClean="0"/>
          </a:p>
          <a:p>
            <a:pPr algn="ctr"/>
            <a:r>
              <a:rPr lang="fr-FR" dirty="0" smtClean="0">
                <a:solidFill>
                  <a:schemeClr val="bg1"/>
                </a:solidFill>
              </a:rPr>
              <a:t>The Haines </a:t>
            </a:r>
            <a:r>
              <a:rPr lang="fr-FR" dirty="0" err="1" smtClean="0">
                <a:solidFill>
                  <a:schemeClr val="bg1"/>
                </a:solidFill>
              </a:rPr>
              <a:t>Shoe</a:t>
            </a:r>
            <a:r>
              <a:rPr lang="fr-FR" dirty="0" smtClean="0">
                <a:solidFill>
                  <a:schemeClr val="bg1"/>
                </a:solidFill>
              </a:rPr>
              <a:t> House, </a:t>
            </a:r>
            <a:r>
              <a:rPr lang="fr-FR" dirty="0" err="1" smtClean="0">
                <a:solidFill>
                  <a:schemeClr val="bg1"/>
                </a:solidFill>
              </a:rPr>
              <a:t>Hallem</a:t>
            </a:r>
            <a:r>
              <a:rPr lang="fr-FR" dirty="0" smtClean="0">
                <a:solidFill>
                  <a:schemeClr val="bg1"/>
                </a:solidFill>
              </a:rPr>
              <a:t>, Pennsylvanie, États-Unis</a:t>
            </a:r>
          </a:p>
          <a:p>
            <a:r>
              <a:rPr lang="fr-FR" sz="1600" dirty="0" smtClean="0">
                <a:solidFill>
                  <a:schemeClr val="bg1"/>
                </a:solidFill>
              </a:rPr>
              <a:t>Construite par un vendeur de chaussures, </a:t>
            </a:r>
            <a:r>
              <a:rPr lang="fr-FR" sz="1600" dirty="0" err="1" smtClean="0">
                <a:solidFill>
                  <a:schemeClr val="bg1"/>
                </a:solidFill>
              </a:rPr>
              <a:t>Mahlon</a:t>
            </a:r>
            <a:r>
              <a:rPr lang="fr-FR" sz="1600" dirty="0" smtClean="0">
                <a:solidFill>
                  <a:schemeClr val="bg1"/>
                </a:solidFill>
              </a:rPr>
              <a:t> Haines, en 1948, cette maison était à la base d’une publicité. Cette curiosité à cinq étage est composée d'un salon au niveau des orteils, d'une cuisine dans le talon, de deux chambres dans la cheville et d'un magasin de glaces. </a:t>
            </a:r>
          </a:p>
          <a:p>
            <a:endParaRPr lang="fr-FR" dirty="0" smtClean="0">
              <a:solidFill>
                <a:schemeClr val="bg1"/>
              </a:solidFill>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270" y="0"/>
            <a:ext cx="8499460" cy="5661248"/>
          </a:xfrm>
          <a:prstGeom prst="rect">
            <a:avLst/>
          </a:prstGeom>
        </p:spPr>
      </p:pic>
    </p:spTree>
    <p:extLst>
      <p:ext uri="{BB962C8B-B14F-4D97-AF65-F5344CB8AC3E}">
        <p14:creationId xmlns:p14="http://schemas.microsoft.com/office/powerpoint/2010/main" val="575055414"/>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503783"/>
            <a:ext cx="9144000" cy="1631216"/>
          </a:xfrm>
          <a:prstGeom prst="rect">
            <a:avLst/>
          </a:prstGeom>
        </p:spPr>
        <p:txBody>
          <a:bodyPr wrap="square">
            <a:spAutoFit/>
          </a:bodyPr>
          <a:lstStyle/>
          <a:p>
            <a:pPr algn="ctr"/>
            <a:endParaRPr lang="fr-FR" dirty="0" smtClean="0"/>
          </a:p>
          <a:p>
            <a:pPr algn="ctr"/>
            <a:r>
              <a:rPr lang="fr-FR" dirty="0" smtClean="0">
                <a:solidFill>
                  <a:schemeClr val="bg1"/>
                </a:solidFill>
              </a:rPr>
              <a:t>The </a:t>
            </a:r>
            <a:r>
              <a:rPr lang="fr-FR" dirty="0" err="1" smtClean="0">
                <a:solidFill>
                  <a:schemeClr val="bg1"/>
                </a:solidFill>
              </a:rPr>
              <a:t>Hermit's</a:t>
            </a:r>
            <a:r>
              <a:rPr lang="fr-FR" dirty="0" smtClean="0">
                <a:solidFill>
                  <a:schemeClr val="bg1"/>
                </a:solidFill>
              </a:rPr>
              <a:t> Castle, </a:t>
            </a:r>
            <a:r>
              <a:rPr lang="fr-FR" dirty="0" err="1" smtClean="0">
                <a:solidFill>
                  <a:schemeClr val="bg1"/>
                </a:solidFill>
              </a:rPr>
              <a:t>Achmelvich</a:t>
            </a:r>
            <a:r>
              <a:rPr lang="fr-FR" dirty="0" smtClean="0">
                <a:solidFill>
                  <a:schemeClr val="bg1"/>
                </a:solidFill>
              </a:rPr>
              <a:t>, Écosse</a:t>
            </a:r>
          </a:p>
          <a:p>
            <a:r>
              <a:rPr lang="fr-FR" sz="1600" dirty="0" smtClean="0">
                <a:solidFill>
                  <a:schemeClr val="bg1"/>
                </a:solidFill>
              </a:rPr>
              <a:t>Ce tout petit château est souvent considéré comme le plus petit château d'Europe. Construit par l'architecte David Scott dans les années 1950, son intérieur ne comprend qu'une seule chambre avec un lit en béton et une cheminée. L'endroit est parfois utilisé par les randonneurs du coin comme un refuge. </a:t>
            </a:r>
          </a:p>
          <a:p>
            <a:endParaRPr lang="fr-FR" sz="1600"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279" y="16142"/>
            <a:ext cx="8691443" cy="5789122"/>
          </a:xfrm>
          <a:prstGeom prst="rect">
            <a:avLst/>
          </a:prstGeom>
        </p:spPr>
      </p:pic>
    </p:spTree>
    <p:extLst>
      <p:ext uri="{BB962C8B-B14F-4D97-AF65-F5344CB8AC3E}">
        <p14:creationId xmlns:p14="http://schemas.microsoft.com/office/powerpoint/2010/main" val="2097466743"/>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31245" y="5257562"/>
            <a:ext cx="9144000" cy="1877437"/>
          </a:xfrm>
          <a:prstGeom prst="rect">
            <a:avLst/>
          </a:prstGeom>
        </p:spPr>
        <p:txBody>
          <a:bodyPr wrap="square">
            <a:spAutoFit/>
          </a:bodyPr>
          <a:lstStyle/>
          <a:p>
            <a:pPr algn="ctr"/>
            <a:r>
              <a:rPr lang="fr-FR" dirty="0" smtClean="0"/>
              <a:t> </a:t>
            </a:r>
          </a:p>
          <a:p>
            <a:pPr algn="ctr"/>
            <a:r>
              <a:rPr lang="fr-FR" dirty="0" smtClean="0">
                <a:solidFill>
                  <a:schemeClr val="bg1"/>
                </a:solidFill>
              </a:rPr>
              <a:t>Salon de thé </a:t>
            </a:r>
            <a:r>
              <a:rPr lang="fr-FR" dirty="0" err="1" smtClean="0">
                <a:solidFill>
                  <a:schemeClr val="bg1"/>
                </a:solidFill>
              </a:rPr>
              <a:t>Takasugi</a:t>
            </a:r>
            <a:r>
              <a:rPr lang="fr-FR" dirty="0" smtClean="0">
                <a:solidFill>
                  <a:schemeClr val="bg1"/>
                </a:solidFill>
              </a:rPr>
              <a:t>-an, </a:t>
            </a:r>
            <a:r>
              <a:rPr lang="fr-FR" dirty="0" err="1" smtClean="0">
                <a:solidFill>
                  <a:schemeClr val="bg1"/>
                </a:solidFill>
              </a:rPr>
              <a:t>Chino</a:t>
            </a:r>
            <a:r>
              <a:rPr lang="fr-FR" dirty="0" smtClean="0">
                <a:solidFill>
                  <a:schemeClr val="bg1"/>
                </a:solidFill>
              </a:rPr>
              <a:t>, Nagano, Japon</a:t>
            </a:r>
          </a:p>
          <a:p>
            <a:r>
              <a:rPr lang="fr-FR" sz="1600" dirty="0" smtClean="0">
                <a:solidFill>
                  <a:schemeClr val="bg1"/>
                </a:solidFill>
              </a:rPr>
              <a:t>Le nom de cette construction sculpturale signifie "un salon de thé trop haut". Dessiné par l'architecte japonais </a:t>
            </a:r>
            <a:r>
              <a:rPr lang="fr-FR" sz="1600" dirty="0" err="1" smtClean="0">
                <a:solidFill>
                  <a:schemeClr val="bg1"/>
                </a:solidFill>
              </a:rPr>
              <a:t>Terunobo</a:t>
            </a:r>
            <a:r>
              <a:rPr lang="fr-FR" sz="1600" dirty="0" smtClean="0">
                <a:solidFill>
                  <a:schemeClr val="bg1"/>
                </a:solidFill>
              </a:rPr>
              <a:t> Fujimori, elle se tient à 6 mètres au-dessus du sol, sur deux troncs de marronniers. Une fois qu'on a grimpé l'échelle, c'est un endroit calme pour boire un thé et regarder passer le monde, sauf si on a le vertige ! </a:t>
            </a:r>
          </a:p>
          <a:p>
            <a:endParaRPr lang="fr-FR" sz="1600"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077" y="0"/>
            <a:ext cx="7911846" cy="5589240"/>
          </a:xfrm>
          <a:prstGeom prst="rect">
            <a:avLst/>
          </a:prstGeom>
        </p:spPr>
      </p:pic>
    </p:spTree>
    <p:extLst>
      <p:ext uri="{BB962C8B-B14F-4D97-AF65-F5344CB8AC3E}">
        <p14:creationId xmlns:p14="http://schemas.microsoft.com/office/powerpoint/2010/main" val="2016275383"/>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108222"/>
            <a:ext cx="9144000" cy="1877437"/>
          </a:xfrm>
          <a:prstGeom prst="rect">
            <a:avLst/>
          </a:prstGeom>
        </p:spPr>
        <p:txBody>
          <a:bodyPr wrap="square">
            <a:spAutoFit/>
          </a:bodyPr>
          <a:lstStyle/>
          <a:p>
            <a:pPr algn="ctr"/>
            <a:r>
              <a:rPr lang="fr-FR" dirty="0" smtClean="0"/>
              <a:t> </a:t>
            </a:r>
          </a:p>
          <a:p>
            <a:pPr algn="ctr"/>
            <a:r>
              <a:rPr lang="fr-FR" dirty="0" smtClean="0">
                <a:solidFill>
                  <a:schemeClr val="bg1"/>
                </a:solidFill>
              </a:rPr>
              <a:t>Maisons cubiques, Rotterdam, Pays-Bas</a:t>
            </a:r>
          </a:p>
          <a:p>
            <a:r>
              <a:rPr lang="fr-FR" sz="1600" dirty="0" smtClean="0">
                <a:solidFill>
                  <a:schemeClr val="bg1"/>
                </a:solidFill>
              </a:rPr>
              <a:t>Ces maisons sont les fruits de l'imagination de l'architecte Piet Bloom. On en trouve aussi à Helmond. Ces drôles de maisons sont censées représenter, individuellement, des arbres, et ensemble, une forêt. Construites dans les années 70, elles sont aussi parfaites pour gagner de l'espace dans un endroit avec une forte densité. </a:t>
            </a:r>
          </a:p>
          <a:p>
            <a:endParaRPr lang="fr-FR" sz="1600"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086" y="0"/>
            <a:ext cx="7355829" cy="5445224"/>
          </a:xfrm>
          <a:prstGeom prst="rect">
            <a:avLst/>
          </a:prstGeom>
        </p:spPr>
      </p:pic>
    </p:spTree>
    <p:extLst>
      <p:ext uri="{BB962C8B-B14F-4D97-AF65-F5344CB8AC3E}">
        <p14:creationId xmlns:p14="http://schemas.microsoft.com/office/powerpoint/2010/main" val="3386934707"/>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4818" y="5473005"/>
            <a:ext cx="9144000" cy="1661993"/>
          </a:xfrm>
          <a:prstGeom prst="rect">
            <a:avLst/>
          </a:prstGeom>
        </p:spPr>
        <p:txBody>
          <a:bodyPr wrap="square">
            <a:spAutoFit/>
          </a:bodyPr>
          <a:lstStyle/>
          <a:p>
            <a:pPr algn="ctr"/>
            <a:endParaRPr lang="fr-FR" dirty="0" smtClean="0"/>
          </a:p>
          <a:p>
            <a:pPr algn="ctr"/>
            <a:r>
              <a:rPr lang="fr-FR" dirty="0" smtClean="0">
                <a:solidFill>
                  <a:schemeClr val="bg1"/>
                </a:solidFill>
              </a:rPr>
              <a:t>La Maison Boeing, Benoit, Mississippi, États-Unis</a:t>
            </a:r>
          </a:p>
          <a:p>
            <a:r>
              <a:rPr lang="fr-FR" sz="1600" dirty="0" smtClean="0">
                <a:solidFill>
                  <a:schemeClr val="bg1"/>
                </a:solidFill>
              </a:rPr>
              <a:t>Joanne </a:t>
            </a:r>
            <a:r>
              <a:rPr lang="fr-FR" sz="1600" dirty="0" err="1" smtClean="0">
                <a:solidFill>
                  <a:schemeClr val="bg1"/>
                </a:solidFill>
              </a:rPr>
              <a:t>Ussary</a:t>
            </a:r>
            <a:r>
              <a:rPr lang="fr-FR" sz="1600" dirty="0" smtClean="0">
                <a:solidFill>
                  <a:schemeClr val="bg1"/>
                </a:solidFill>
              </a:rPr>
              <a:t>, l'heureuse propriétaire de cette maison originale, a sauvé cet avion de la casse pour la modique somme de 2 000 mille dollars. 24 000 dollars de rénovation plus tard, elle a transformé la carcasse en une véritable maison, qui comprend notamment un jacuzzi dans son cockpit ! </a:t>
            </a:r>
          </a:p>
          <a:p>
            <a:endParaRPr lang="fr-FR"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5399" y="0"/>
            <a:ext cx="8233202" cy="5805264"/>
          </a:xfrm>
          <a:prstGeom prst="rect">
            <a:avLst/>
          </a:prstGeom>
        </p:spPr>
      </p:pic>
    </p:spTree>
    <p:extLst>
      <p:ext uri="{BB962C8B-B14F-4D97-AF65-F5344CB8AC3E}">
        <p14:creationId xmlns:p14="http://schemas.microsoft.com/office/powerpoint/2010/main" val="2439509657"/>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22365" y="5503783"/>
            <a:ext cx="9144000" cy="1631216"/>
          </a:xfrm>
          <a:prstGeom prst="rect">
            <a:avLst/>
          </a:prstGeom>
        </p:spPr>
        <p:txBody>
          <a:bodyPr wrap="square">
            <a:spAutoFit/>
          </a:bodyPr>
          <a:lstStyle/>
          <a:p>
            <a:pPr algn="ctr"/>
            <a:endParaRPr lang="fr-FR" dirty="0" smtClean="0"/>
          </a:p>
          <a:p>
            <a:pPr algn="ctr"/>
            <a:r>
              <a:rPr lang="fr-FR" dirty="0" smtClean="0"/>
              <a:t> </a:t>
            </a:r>
            <a:r>
              <a:rPr lang="fr-FR" dirty="0" smtClean="0">
                <a:solidFill>
                  <a:schemeClr val="bg1"/>
                </a:solidFill>
              </a:rPr>
              <a:t>Maison à l'envers, </a:t>
            </a:r>
            <a:r>
              <a:rPr lang="fr-FR" dirty="0" err="1" smtClean="0">
                <a:solidFill>
                  <a:schemeClr val="bg1"/>
                </a:solidFill>
              </a:rPr>
              <a:t>Szymbark</a:t>
            </a:r>
            <a:r>
              <a:rPr lang="fr-FR" dirty="0" smtClean="0">
                <a:solidFill>
                  <a:schemeClr val="bg1"/>
                </a:solidFill>
              </a:rPr>
              <a:t>, Pologne</a:t>
            </a:r>
          </a:p>
          <a:p>
            <a:r>
              <a:rPr lang="fr-FR" sz="1600" dirty="0" smtClean="0">
                <a:solidFill>
                  <a:schemeClr val="bg1"/>
                </a:solidFill>
              </a:rPr>
              <a:t>Cette maison à l'envers a été créée par Daniel </a:t>
            </a:r>
            <a:r>
              <a:rPr lang="fr-FR" sz="1600" dirty="0" err="1" smtClean="0">
                <a:solidFill>
                  <a:schemeClr val="bg1"/>
                </a:solidFill>
              </a:rPr>
              <a:t>Czapiewski</a:t>
            </a:r>
            <a:r>
              <a:rPr lang="fr-FR" sz="1600" dirty="0" smtClean="0">
                <a:solidFill>
                  <a:schemeClr val="bg1"/>
                </a:solidFill>
              </a:rPr>
              <a:t> dans le style socialiste des années 1970. A l'intérieur, tout est à l'envers, dans le pur décor de l'ère communiste, on va même jusqu'à entendre des paroles de propagande. </a:t>
            </a:r>
          </a:p>
          <a:p>
            <a:endParaRPr lang="fr-FR" sz="1600" dirty="0" smtClean="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161" y="-1"/>
            <a:ext cx="8715679" cy="5805265"/>
          </a:xfrm>
          <a:prstGeom prst="rect">
            <a:avLst/>
          </a:prstGeom>
        </p:spPr>
      </p:pic>
    </p:spTree>
    <p:extLst>
      <p:ext uri="{BB962C8B-B14F-4D97-AF65-F5344CB8AC3E}">
        <p14:creationId xmlns:p14="http://schemas.microsoft.com/office/powerpoint/2010/main" val="4102200760"/>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21043" y="5661248"/>
            <a:ext cx="9144000" cy="1354217"/>
          </a:xfrm>
          <a:prstGeom prst="rect">
            <a:avLst/>
          </a:prstGeom>
        </p:spPr>
        <p:txBody>
          <a:bodyPr wrap="square">
            <a:spAutoFit/>
          </a:bodyPr>
          <a:lstStyle/>
          <a:p>
            <a:pPr algn="ctr"/>
            <a:r>
              <a:rPr lang="fr-FR" dirty="0" smtClean="0"/>
              <a:t> </a:t>
            </a:r>
            <a:r>
              <a:rPr lang="fr-FR" dirty="0" smtClean="0">
                <a:solidFill>
                  <a:schemeClr val="bg1"/>
                </a:solidFill>
              </a:rPr>
              <a:t>One Log House, </a:t>
            </a:r>
            <a:r>
              <a:rPr lang="fr-FR" dirty="0" err="1" smtClean="0">
                <a:solidFill>
                  <a:schemeClr val="bg1"/>
                </a:solidFill>
              </a:rPr>
              <a:t>Garberville</a:t>
            </a:r>
            <a:r>
              <a:rPr lang="fr-FR" dirty="0" smtClean="0">
                <a:solidFill>
                  <a:schemeClr val="bg1"/>
                </a:solidFill>
              </a:rPr>
              <a:t>, Californie, États-Unis</a:t>
            </a:r>
          </a:p>
          <a:p>
            <a:r>
              <a:rPr lang="fr-FR" sz="1600" dirty="0" smtClean="0">
                <a:solidFill>
                  <a:schemeClr val="bg1"/>
                </a:solidFill>
              </a:rPr>
              <a:t>La maison bûche comprend une seule chambre creusée dans le tronc d'un séquoia vieux de plus de 2 100 ans. Après avoir abattu le géant de plus de trois mètres de diamètres, Art </a:t>
            </a:r>
            <a:r>
              <a:rPr lang="fr-FR" sz="1600" dirty="0" err="1" smtClean="0">
                <a:solidFill>
                  <a:schemeClr val="bg1"/>
                </a:solidFill>
              </a:rPr>
              <a:t>Schmock</a:t>
            </a:r>
            <a:r>
              <a:rPr lang="fr-FR" sz="1600" dirty="0" smtClean="0">
                <a:solidFill>
                  <a:schemeClr val="bg1"/>
                </a:solidFill>
              </a:rPr>
              <a:t>, aidé d'un ami, a passé 8 mois à creuser le tronc pour en faire une pièce de presque 10 mètres de long. L'ensemble pèse 42 tonnes. </a:t>
            </a:r>
          </a:p>
          <a:p>
            <a:endParaRPr lang="fr-FR" sz="1600" dirty="0" smtClean="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05" y="0"/>
            <a:ext cx="9178810" cy="5589240"/>
          </a:xfrm>
          <a:prstGeom prst="rect">
            <a:avLst/>
          </a:prstGeom>
        </p:spPr>
      </p:pic>
    </p:spTree>
    <p:extLst>
      <p:ext uri="{BB962C8B-B14F-4D97-AF65-F5344CB8AC3E}">
        <p14:creationId xmlns:p14="http://schemas.microsoft.com/office/powerpoint/2010/main" val="1280328081"/>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836712"/>
            <a:ext cx="6096000" cy="4314825"/>
          </a:xfrm>
          <a:prstGeom prst="rect">
            <a:avLst/>
          </a:prstGeom>
        </p:spPr>
      </p:pic>
      <p:sp>
        <p:nvSpPr>
          <p:cNvPr id="3" name="ZoneTexte 2"/>
          <p:cNvSpPr txBox="1"/>
          <p:nvPr/>
        </p:nvSpPr>
        <p:spPr>
          <a:xfrm>
            <a:off x="2159732" y="6021288"/>
            <a:ext cx="4824536" cy="369332"/>
          </a:xfrm>
          <a:prstGeom prst="rect">
            <a:avLst/>
          </a:prstGeom>
          <a:noFill/>
        </p:spPr>
        <p:txBody>
          <a:bodyPr wrap="square" rtlCol="0">
            <a:spAutoFit/>
          </a:bodyPr>
          <a:lstStyle/>
          <a:p>
            <a:pPr algn="ctr"/>
            <a:r>
              <a:rPr lang="fr-FR" dirty="0" smtClean="0">
                <a:solidFill>
                  <a:srgbClr val="C00000"/>
                </a:solidFill>
              </a:rPr>
              <a:t>Nanou et Stan le </a:t>
            </a:r>
            <a:fld id="{E34576B3-27AF-4D92-9570-0E4021654AF9}" type="datetime1">
              <a:rPr lang="fr-FR" smtClean="0">
                <a:solidFill>
                  <a:srgbClr val="C00000"/>
                </a:solidFill>
              </a:rPr>
              <a:t>17/06/2016</a:t>
            </a:fld>
            <a:endParaRPr lang="fr-FR" dirty="0">
              <a:solidFill>
                <a:srgbClr val="C00000"/>
              </a:solidFill>
            </a:endParaRPr>
          </a:p>
        </p:txBody>
      </p:sp>
      <p:sp>
        <p:nvSpPr>
          <p:cNvPr id="4" name="ZoneTexte 3"/>
          <p:cNvSpPr txBox="1"/>
          <p:nvPr/>
        </p:nvSpPr>
        <p:spPr>
          <a:xfrm>
            <a:off x="2930577" y="5151537"/>
            <a:ext cx="3096745" cy="369332"/>
          </a:xfrm>
          <a:prstGeom prst="rect">
            <a:avLst/>
          </a:prstGeom>
          <a:noFill/>
        </p:spPr>
        <p:txBody>
          <a:bodyPr wrap="none" rtlCol="0">
            <a:spAutoFit/>
          </a:bodyPr>
          <a:lstStyle/>
          <a:p>
            <a:r>
              <a:rPr lang="fr-FR" dirty="0" smtClean="0">
                <a:hlinkClick r:id="rId3"/>
              </a:rPr>
              <a:t>http://www.nanouetstan226.fr</a:t>
            </a:r>
            <a:endParaRPr lang="fr-FR" dirty="0"/>
          </a:p>
        </p:txBody>
      </p:sp>
    </p:spTree>
    <p:extLst>
      <p:ext uri="{BB962C8B-B14F-4D97-AF65-F5344CB8AC3E}">
        <p14:creationId xmlns:p14="http://schemas.microsoft.com/office/powerpoint/2010/main" val="2469622531"/>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TotalTime>
  <Words>1241</Words>
  <Application>Microsoft Office PowerPoint</Application>
  <PresentationFormat>Affichage à l'écran (4:3)</PresentationFormat>
  <Paragraphs>52</Paragraphs>
  <Slides>17</Slides>
  <Notes>0</Notes>
  <HiddenSlides>0</HiddenSlides>
  <MMClips>1</MMClips>
  <ScaleCrop>false</ScaleCrop>
  <HeadingPairs>
    <vt:vector size="4" baseType="variant">
      <vt:variant>
        <vt:lpstr>Thème</vt:lpstr>
      </vt:variant>
      <vt:variant>
        <vt:i4>1</vt:i4>
      </vt:variant>
      <vt:variant>
        <vt:lpstr>Titres des diapositives</vt:lpstr>
      </vt:variant>
      <vt:variant>
        <vt:i4>17</vt:i4>
      </vt:variant>
    </vt:vector>
  </HeadingPairs>
  <TitlesOfParts>
    <vt:vector size="18"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Stan</dc:creator>
  <cp:lastModifiedBy>Nanou</cp:lastModifiedBy>
  <cp:revision>14</cp:revision>
  <dcterms:created xsi:type="dcterms:W3CDTF">2016-06-08T11:08:49Z</dcterms:created>
  <dcterms:modified xsi:type="dcterms:W3CDTF">2016-06-17T13:06:26Z</dcterms:modified>
</cp:coreProperties>
</file>